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90" r:id="rId2"/>
    <p:sldId id="280" r:id="rId3"/>
    <p:sldId id="291" r:id="rId4"/>
    <p:sldId id="295" r:id="rId5"/>
    <p:sldId id="299" r:id="rId6"/>
    <p:sldId id="305" r:id="rId7"/>
    <p:sldId id="306" r:id="rId8"/>
    <p:sldId id="307" r:id="rId9"/>
    <p:sldId id="308" r:id="rId10"/>
    <p:sldId id="327" r:id="rId11"/>
    <p:sldId id="309" r:id="rId12"/>
    <p:sldId id="310" r:id="rId13"/>
    <p:sldId id="328" r:id="rId14"/>
    <p:sldId id="311" r:id="rId15"/>
    <p:sldId id="292" r:id="rId16"/>
    <p:sldId id="296" r:id="rId17"/>
    <p:sldId id="300" r:id="rId18"/>
    <p:sldId id="312" r:id="rId19"/>
    <p:sldId id="313" r:id="rId20"/>
    <p:sldId id="293" r:id="rId21"/>
    <p:sldId id="297" r:id="rId22"/>
    <p:sldId id="301" r:id="rId23"/>
    <p:sldId id="315" r:id="rId24"/>
    <p:sldId id="316" r:id="rId25"/>
    <p:sldId id="317" r:id="rId26"/>
    <p:sldId id="294" r:id="rId27"/>
    <p:sldId id="298" r:id="rId28"/>
    <p:sldId id="302" r:id="rId29"/>
    <p:sldId id="323" r:id="rId30"/>
    <p:sldId id="282" r:id="rId31"/>
    <p:sldId id="319" r:id="rId32"/>
    <p:sldId id="320" r:id="rId33"/>
    <p:sldId id="321" r:id="rId34"/>
    <p:sldId id="330" r:id="rId35"/>
    <p:sldId id="331" r:id="rId36"/>
    <p:sldId id="332" r:id="rId37"/>
  </p:sldIdLst>
  <p:sldSz cx="9144000" cy="6858000" type="screen4x3"/>
  <p:notesSz cx="6858000" cy="9144000"/>
  <p:custShowLst>
    <p:custShow name="Transparencies" id="0">
      <p:sldLst>
        <p:sld r:id="rId15"/>
        <p:sld r:id="rId31"/>
      </p:sldLst>
    </p:custShow>
    <p:custShow name="Bellringers" id="1">
      <p:sldLst>
        <p:sld r:id="rId4"/>
        <p:sld r:id="rId16"/>
        <p:sld r:id="rId21"/>
        <p:sld r:id="rId27"/>
      </p:sldLst>
    </p:custShow>
    <p:custShow name="Chapter Presentation" id="2">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Image and Activity Bank" id="3">
      <p:sldLst>
        <p:sld r:id="rId35"/>
        <p:sld r:id="rId36"/>
        <p:sld r:id="rId37"/>
      </p:sldLst>
    </p:custShow>
    <p:custShow name="Chapter Menu" id="4">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Quotes" id="5">
      <p:sldLst/>
    </p:custShow>
    <p:custShow name="Lesson 1" id="6">
      <p:sldLst>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Lesson 2" id="7">
      <p:sldLst>
        <p:sld r:id="rId16"/>
        <p:sld r:id="rId17"/>
        <p:sld r:id="rId18"/>
        <p:sld r:id="rId19"/>
        <p:sld r:id="rId20"/>
        <p:sld r:id="rId21"/>
        <p:sld r:id="rId22"/>
        <p:sld r:id="rId23"/>
        <p:sld r:id="rId24"/>
        <p:sld r:id="rId25"/>
        <p:sld r:id="rId26"/>
        <p:sld r:id="rId27"/>
        <p:sld r:id="rId28"/>
        <p:sld r:id="rId29"/>
        <p:sld r:id="rId30"/>
        <p:sld r:id="rId31"/>
        <p:sld r:id="rId32"/>
        <p:sld r:id="rId33"/>
        <p:sld r:id="rId34"/>
      </p:sldLst>
    </p:custShow>
    <p:custShow name="Lesson 3" id="8">
      <p:sldLst>
        <p:sld r:id="rId21"/>
        <p:sld r:id="rId22"/>
        <p:sld r:id="rId23"/>
        <p:sld r:id="rId24"/>
        <p:sld r:id="rId25"/>
        <p:sld r:id="rId26"/>
        <p:sld r:id="rId27"/>
        <p:sld r:id="rId28"/>
        <p:sld r:id="rId29"/>
        <p:sld r:id="rId30"/>
        <p:sld r:id="rId31"/>
        <p:sld r:id="rId32"/>
        <p:sld r:id="rId33"/>
        <p:sld r:id="rId34"/>
      </p:sldLst>
    </p:custShow>
    <p:custShow name="Lesson 4" id="9">
      <p:sldLst>
        <p:sld r:id="rId27"/>
        <p:sld r:id="rId28"/>
        <p:sld r:id="rId29"/>
        <p:sld r:id="rId30"/>
        <p:sld r:id="rId31"/>
        <p:sld r:id="rId32"/>
        <p:sld r:id="rId33"/>
        <p:sld r:id="rId34"/>
      </p:sldLst>
    </p:custShow>
    <p:custShow name="Brainfood" id="10">
      <p:sldLst/>
    </p:custShow>
    <p:custShow name="Resources" id="11">
      <p:sldLst/>
    </p:custShow>
  </p:custShowLst>
  <p:custDataLst>
    <p:tags r:id="rId40"/>
  </p:custDataLst>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CC3300"/>
    <a:srgbClr val="000099"/>
    <a:srgbClr val="FFCC00"/>
    <a:srgbClr val="CC000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655" autoAdjust="0"/>
    <p:restoredTop sz="90985" autoAdjust="0"/>
  </p:normalViewPr>
  <p:slideViewPr>
    <p:cSldViewPr snapToObjects="1">
      <p:cViewPr>
        <p:scale>
          <a:sx n="66" d="100"/>
          <a:sy n="66" d="100"/>
        </p:scale>
        <p:origin x="-101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82" d="100"/>
          <a:sy n="82" d="100"/>
        </p:scale>
        <p:origin x="-14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a:xfrm>
            <a:off x="1150938" y="692150"/>
            <a:ext cx="4556125" cy="3416300"/>
          </a:xfrm>
          <a:ln/>
        </p:spPr>
      </p:sp>
      <p:sp>
        <p:nvSpPr>
          <p:cNvPr id="29286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noTextEdit="1"/>
          </p:cNvSpPr>
          <p:nvPr>
            <p:ph type="sldImg"/>
          </p:nvPr>
        </p:nvSpPr>
        <p:spPr>
          <a:xfrm>
            <a:off x="1150938" y="692150"/>
            <a:ext cx="4556125" cy="3416300"/>
          </a:xfrm>
          <a:ln/>
        </p:spPr>
      </p:sp>
      <p:sp>
        <p:nvSpPr>
          <p:cNvPr id="29491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xfrm>
            <a:off x="1150938" y="692150"/>
            <a:ext cx="4556125" cy="3416300"/>
          </a:xfrm>
          <a:ln/>
        </p:spPr>
      </p:sp>
      <p:sp>
        <p:nvSpPr>
          <p:cNvPr id="19251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xfrm>
            <a:off x="1150938" y="692150"/>
            <a:ext cx="4556125" cy="3416300"/>
          </a:xfrm>
          <a:ln/>
        </p:spPr>
      </p:sp>
      <p:sp>
        <p:nvSpPr>
          <p:cNvPr id="19456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noTextEdit="1"/>
          </p:cNvSpPr>
          <p:nvPr>
            <p:ph type="sldImg"/>
          </p:nvPr>
        </p:nvSpPr>
        <p:spPr>
          <a:xfrm>
            <a:off x="1150938" y="692150"/>
            <a:ext cx="4556125" cy="3416300"/>
          </a:xfrm>
          <a:ln/>
        </p:spPr>
      </p:sp>
      <p:sp>
        <p:nvSpPr>
          <p:cNvPr id="20889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xfrm>
            <a:off x="1150938" y="692150"/>
            <a:ext cx="4556125" cy="3416300"/>
          </a:xfrm>
          <a:ln/>
        </p:spPr>
      </p:sp>
      <p:sp>
        <p:nvSpPr>
          <p:cNvPr id="20070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xfrm>
            <a:off x="1150938" y="692150"/>
            <a:ext cx="4556125" cy="3416300"/>
          </a:xfrm>
          <a:ln/>
        </p:spPr>
      </p:sp>
      <p:sp>
        <p:nvSpPr>
          <p:cNvPr id="20275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xfrm>
            <a:off x="1150938" y="692150"/>
            <a:ext cx="4556125" cy="3416300"/>
          </a:xfrm>
          <a:ln/>
        </p:spPr>
      </p:sp>
      <p:sp>
        <p:nvSpPr>
          <p:cNvPr id="20480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xfrm>
            <a:off x="1160463" y="698500"/>
            <a:ext cx="4537075" cy="3403600"/>
          </a:xfrm>
          <a:ln/>
        </p:spPr>
      </p:sp>
      <p:sp>
        <p:nvSpPr>
          <p:cNvPr id="29901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a:xfrm>
            <a:off x="1160463" y="698500"/>
            <a:ext cx="4537075" cy="3403600"/>
          </a:xfrm>
          <a:ln/>
        </p:spPr>
      </p:sp>
      <p:sp>
        <p:nvSpPr>
          <p:cNvPr id="301059"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noTextEdit="1"/>
          </p:cNvSpPr>
          <p:nvPr>
            <p:ph type="sldImg"/>
          </p:nvPr>
        </p:nvSpPr>
        <p:spPr>
          <a:xfrm>
            <a:off x="1160463" y="698500"/>
            <a:ext cx="4537075" cy="3403600"/>
          </a:xfrm>
          <a:ln/>
        </p:spPr>
      </p:sp>
      <p:sp>
        <p:nvSpPr>
          <p:cNvPr id="303107"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Text Box 2"/>
          <p:cNvSpPr txBox="1">
            <a:spLocks noChangeArrowheads="1"/>
          </p:cNvSpPr>
          <p:nvPr userDrawn="1"/>
        </p:nvSpPr>
        <p:spPr bwMode="auto">
          <a:xfrm>
            <a:off x="52832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6499" name="Picture 3">
            <a:hlinkClick r:id="" action="ppaction://customshow?id=11"/>
          </p:cNvPr>
          <p:cNvPicPr>
            <a:picLocks noChangeAspect="1" noChangeArrowheads="1"/>
          </p:cNvPicPr>
          <p:nvPr userDrawn="1"/>
        </p:nvPicPr>
        <p:blipFill>
          <a:blip r:embed="rId3" cstate="print"/>
          <a:srcRect/>
          <a:stretch>
            <a:fillRect/>
          </a:stretch>
        </p:blipFill>
        <p:spPr bwMode="auto">
          <a:xfrm>
            <a:off x="6350000" y="6248400"/>
            <a:ext cx="1792288" cy="393700"/>
          </a:xfrm>
          <a:prstGeom prst="rect">
            <a:avLst/>
          </a:prstGeom>
          <a:noFill/>
          <a:ln w="9525">
            <a:noFill/>
            <a:miter lim="800000"/>
            <a:headEnd/>
            <a:tailEnd/>
          </a:ln>
        </p:spPr>
      </p:pic>
      <p:sp>
        <p:nvSpPr>
          <p:cNvPr id="106500" name="Rectangle 4">
            <a:hlinkClick r:id="" action="ppaction://customshow?id=11"/>
          </p:cNvPr>
          <p:cNvSpPr>
            <a:spLocks noChangeArrowheads="1"/>
          </p:cNvSpPr>
          <p:nvPr userDrawn="1"/>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6501" name="Picture 5">
            <a:hlinkClick r:id="" action="ppaction://customshow?id=4"/>
          </p:cNvPr>
          <p:cNvPicPr>
            <a:picLocks noChangeAspect="1" noChangeArrowheads="1"/>
          </p:cNvPicPr>
          <p:nvPr userDrawn="1"/>
        </p:nvPicPr>
        <p:blipFill>
          <a:blip r:embed="rId4" cstate="print"/>
          <a:srcRect/>
          <a:stretch>
            <a:fillRect/>
          </a:stretch>
        </p:blipFill>
        <p:spPr bwMode="auto">
          <a:xfrm>
            <a:off x="4445000" y="6248400"/>
            <a:ext cx="1792288" cy="393700"/>
          </a:xfrm>
          <a:prstGeom prst="rect">
            <a:avLst/>
          </a:prstGeom>
          <a:noFill/>
        </p:spPr>
      </p:pic>
      <p:sp>
        <p:nvSpPr>
          <p:cNvPr id="106502" name="Rectangle 6">
            <a:hlinkClick r:id="rId5" action="ppaction://hlinksldjump"/>
          </p:cNvPr>
          <p:cNvSpPr>
            <a:spLocks noChangeArrowheads="1"/>
          </p:cNvSpPr>
          <p:nvPr userDrawn="1"/>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42" name="Text Box 18"/>
          <p:cNvSpPr txBox="1">
            <a:spLocks noChangeArrowheads="1"/>
          </p:cNvSpPr>
          <p:nvPr userDrawn="1"/>
        </p:nvSpPr>
        <p:spPr bwMode="auto">
          <a:xfrm>
            <a:off x="52832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43" name="Picture 19">
            <a:hlinkClick r:id="" action="ppaction://customshow?id=11"/>
          </p:cNvPr>
          <p:cNvPicPr>
            <a:picLocks noChangeAspect="1" noChangeArrowheads="1"/>
          </p:cNvPicPr>
          <p:nvPr userDrawn="1"/>
        </p:nvPicPr>
        <p:blipFill>
          <a:blip r:embed="rId14" cstate="print"/>
          <a:srcRect/>
          <a:stretch>
            <a:fillRect/>
          </a:stretch>
        </p:blipFill>
        <p:spPr bwMode="auto">
          <a:xfrm>
            <a:off x="6350000" y="6248400"/>
            <a:ext cx="1792288" cy="393700"/>
          </a:xfrm>
          <a:prstGeom prst="rect">
            <a:avLst/>
          </a:prstGeom>
          <a:noFill/>
          <a:ln w="9525">
            <a:noFill/>
            <a:miter lim="800000"/>
            <a:headEnd/>
            <a:tailEnd/>
          </a:ln>
        </p:spPr>
      </p:pic>
      <p:sp>
        <p:nvSpPr>
          <p:cNvPr id="1044" name="Rectangle 20">
            <a:hlinkClick r:id="" action="ppaction://customshow?id=11"/>
          </p:cNvPr>
          <p:cNvSpPr>
            <a:spLocks noChangeArrowheads="1"/>
          </p:cNvSpPr>
          <p:nvPr userDrawn="1"/>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45" name="Picture 21">
            <a:hlinkClick r:id="" action="ppaction://customshow?id=4"/>
          </p:cNvPr>
          <p:cNvPicPr>
            <a:picLocks noChangeAspect="1" noChangeArrowheads="1"/>
          </p:cNvPicPr>
          <p:nvPr userDrawn="1"/>
        </p:nvPicPr>
        <p:blipFill>
          <a:blip r:embed="rId15" cstate="print"/>
          <a:srcRect/>
          <a:stretch>
            <a:fillRect/>
          </a:stretch>
        </p:blipFill>
        <p:spPr bwMode="auto">
          <a:xfrm>
            <a:off x="4445000" y="6248400"/>
            <a:ext cx="1792288" cy="393700"/>
          </a:xfrm>
          <a:prstGeom prst="rect">
            <a:avLst/>
          </a:prstGeom>
          <a:noFill/>
        </p:spPr>
      </p:pic>
      <p:sp>
        <p:nvSpPr>
          <p:cNvPr id="1046" name="Rectangle 22">
            <a:hlinkClick r:id="rId16" action="ppaction://hlinksldjump"/>
          </p:cNvPr>
          <p:cNvSpPr>
            <a:spLocks noChangeArrowheads="1"/>
          </p:cNvSpPr>
          <p:nvPr userDrawn="1"/>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4154" name="Text Box 10"/>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Health and Wellness</a:t>
            </a:r>
          </a:p>
        </p:txBody>
      </p:sp>
      <p:sp>
        <p:nvSpPr>
          <p:cNvPr id="13415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134159" name="Picture 15" descr="DH-Green_Ch1_pg3_02.jpg                                        0016C6CF&#10;Virginia's HD                  BC84E66E:"/>
          <p:cNvPicPr>
            <a:picLocks noChangeAspect="1" noChangeArrowheads="1"/>
          </p:cNvPicPr>
          <p:nvPr/>
        </p:nvPicPr>
        <p:blipFill>
          <a:blip r:embed="rId4" cstate="print"/>
          <a:srcRect/>
          <a:stretch>
            <a:fillRect/>
          </a:stretch>
        </p:blipFill>
        <p:spPr bwMode="auto">
          <a:xfrm>
            <a:off x="1524000" y="1030288"/>
            <a:ext cx="6172200" cy="4899025"/>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91843" name="Text Box 3"/>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291844" name="Rectangle 4"/>
          <p:cNvSpPr>
            <a:spLocks noChangeArrowheads="1"/>
          </p:cNvSpPr>
          <p:nvPr/>
        </p:nvSpPr>
        <p:spPr bwMode="auto">
          <a:xfrm>
            <a:off x="762000" y="137477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Your Social Health</a:t>
            </a:r>
            <a:endParaRPr lang="en-US" sz="2800">
              <a:solidFill>
                <a:srgbClr val="FFCC00"/>
              </a:solidFill>
            </a:endParaRPr>
          </a:p>
        </p:txBody>
      </p:sp>
      <p:sp>
        <p:nvSpPr>
          <p:cNvPr id="291845" name="Rectangle 5"/>
          <p:cNvSpPr>
            <a:spLocks noChangeArrowheads="1"/>
          </p:cNvSpPr>
          <p:nvPr/>
        </p:nvSpPr>
        <p:spPr bwMode="auto">
          <a:xfrm>
            <a:off x="762000" y="1982788"/>
            <a:ext cx="7620000" cy="30099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Social Skills</a:t>
            </a:r>
            <a:r>
              <a:rPr lang="en-US" sz="2400" b="1">
                <a:solidFill>
                  <a:schemeClr val="bg1"/>
                </a:solidFill>
              </a:rPr>
              <a:t> </a:t>
            </a:r>
            <a:r>
              <a:rPr lang="en-US" sz="2400">
                <a:solidFill>
                  <a:schemeClr val="bg1"/>
                </a:solidFill>
              </a:rPr>
              <a:t>Ask yourself these questions:</a:t>
            </a:r>
          </a:p>
          <a:p>
            <a:pPr marL="914400" lvl="1" indent="-457200">
              <a:buClr>
                <a:srgbClr val="FFCC00"/>
              </a:buClr>
              <a:buFontTx/>
              <a:buAutoNum type="arabicPeriod"/>
            </a:pPr>
            <a:r>
              <a:rPr lang="en-US" sz="2400">
                <a:solidFill>
                  <a:schemeClr val="bg1"/>
                </a:solidFill>
              </a:rPr>
              <a:t>Are you considerate of other people?</a:t>
            </a:r>
          </a:p>
          <a:p>
            <a:pPr marL="914400" lvl="1" indent="-457200">
              <a:buClr>
                <a:srgbClr val="FFCC00"/>
              </a:buClr>
              <a:buFontTx/>
              <a:buAutoNum type="arabicPeriod"/>
            </a:pPr>
            <a:r>
              <a:rPr lang="en-US" sz="2400">
                <a:solidFill>
                  <a:schemeClr val="bg1"/>
                </a:solidFill>
              </a:rPr>
              <a:t>Do you show respect for other people?</a:t>
            </a:r>
          </a:p>
          <a:p>
            <a:pPr marL="914400" lvl="1" indent="-457200">
              <a:buClr>
                <a:srgbClr val="FFCC00"/>
              </a:buClr>
              <a:buFontTx/>
              <a:buAutoNum type="arabicPeriod"/>
            </a:pPr>
            <a:r>
              <a:rPr lang="en-US" sz="2400">
                <a:solidFill>
                  <a:schemeClr val="bg1"/>
                </a:solidFill>
              </a:rPr>
              <a:t>Are you dependable?</a:t>
            </a:r>
          </a:p>
          <a:p>
            <a:pPr marL="914400" lvl="1" indent="-457200">
              <a:buClr>
                <a:srgbClr val="FFCC00"/>
              </a:buClr>
              <a:buFontTx/>
              <a:buAutoNum type="arabicPeriod"/>
            </a:pPr>
            <a:r>
              <a:rPr lang="en-US" sz="2400">
                <a:solidFill>
                  <a:schemeClr val="bg1"/>
                </a:solidFill>
              </a:rPr>
              <a:t>Do you support your friends when they make good choices?</a:t>
            </a:r>
          </a:p>
          <a:p>
            <a:pPr marL="914400" lvl="1" indent="-457200">
              <a:buClr>
                <a:srgbClr val="FFCC00"/>
              </a:buClr>
              <a:buFontTx/>
              <a:buAutoNum type="arabicPeriod"/>
            </a:pPr>
            <a:r>
              <a:rPr lang="en-US" sz="2400">
                <a:solidFill>
                  <a:schemeClr val="bg1"/>
                </a:solidFill>
              </a:rPr>
              <a:t>Do you share your feelings with your friends?</a:t>
            </a:r>
          </a:p>
          <a:p>
            <a:pPr marL="914400" lvl="1" indent="-457200">
              <a:buClr>
                <a:srgbClr val="FFCC00"/>
              </a:buClr>
              <a:buFontTx/>
              <a:buAutoNum type="arabicPeriod"/>
            </a:pPr>
            <a:endParaRPr lang="en-US" sz="2400">
              <a:solidFill>
                <a:schemeClr val="bg1"/>
              </a:solidFill>
            </a:endParaRPr>
          </a:p>
        </p:txBody>
      </p:sp>
      <p:sp>
        <p:nvSpPr>
          <p:cNvPr id="291846" name="Rectangle 6"/>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1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1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1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18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18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1845">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291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77163" name="Text Box 11"/>
          <p:cNvSpPr txBox="1">
            <a:spLocks noChangeArrowheads="1"/>
          </p:cNvSpPr>
          <p:nvPr/>
        </p:nvSpPr>
        <p:spPr bwMode="auto">
          <a:xfrm>
            <a:off x="3429000" y="152400"/>
            <a:ext cx="44196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77164" name="Rectangle 12"/>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
        <p:nvSpPr>
          <p:cNvPr id="177168" name="Rectangle 16"/>
          <p:cNvSpPr>
            <a:spLocks noChangeArrowheads="1"/>
          </p:cNvSpPr>
          <p:nvPr/>
        </p:nvSpPr>
        <p:spPr bwMode="auto">
          <a:xfrm>
            <a:off x="931863" y="1219200"/>
            <a:ext cx="7392987" cy="746125"/>
          </a:xfrm>
          <a:prstGeom prst="rect">
            <a:avLst/>
          </a:prstGeom>
          <a:noFill/>
          <a:ln w="12700">
            <a:noFill/>
            <a:miter lim="800000"/>
            <a:headEnd/>
            <a:tailEnd/>
          </a:ln>
          <a:effectLst/>
        </p:spPr>
        <p:txBody>
          <a:bodyPr lIns="90487" tIns="44450" rIns="90487" bIns="44450">
            <a:spAutoFit/>
          </a:bodyPr>
          <a:lstStyle/>
          <a:p>
            <a:pPr>
              <a:lnSpc>
                <a:spcPct val="90000"/>
              </a:lnSpc>
              <a:buClr>
                <a:srgbClr val="FFCC00"/>
              </a:buClr>
            </a:pPr>
            <a:r>
              <a:rPr lang="en-US" sz="2400">
                <a:solidFill>
                  <a:schemeClr val="bg1"/>
                </a:solidFill>
              </a:rPr>
              <a:t>Try this </a:t>
            </a:r>
            <a:r>
              <a:rPr lang="en-US" sz="2400" i="1">
                <a:solidFill>
                  <a:schemeClr val="bg1"/>
                </a:solidFill>
              </a:rPr>
              <a:t>Life Skills Activity</a:t>
            </a:r>
            <a:r>
              <a:rPr lang="en-US" sz="2400">
                <a:solidFill>
                  <a:schemeClr val="bg1"/>
                </a:solidFill>
              </a:rPr>
              <a:t> to assess your social health.</a:t>
            </a:r>
            <a:endParaRPr lang="en-US" sz="2400">
              <a:solidFill>
                <a:schemeClr val="bg1"/>
              </a:solidFill>
              <a:latin typeface="Times"/>
            </a:endParaRPr>
          </a:p>
        </p:txBody>
      </p:sp>
      <p:pic>
        <p:nvPicPr>
          <p:cNvPr id="177171" name="Picture 19" descr="DH-Green_Ch1_pg6_11.jpg                                        0016C6CF&#10;Virginia's HD                  BC84E66E:"/>
          <p:cNvPicPr>
            <a:picLocks noChangeAspect="1" noChangeArrowheads="1"/>
          </p:cNvPicPr>
          <p:nvPr/>
        </p:nvPicPr>
        <p:blipFill>
          <a:blip r:embed="rId4" cstate="print"/>
          <a:srcRect/>
          <a:stretch>
            <a:fillRect/>
          </a:stretch>
        </p:blipFill>
        <p:spPr bwMode="auto">
          <a:xfrm>
            <a:off x="963613" y="2036763"/>
            <a:ext cx="7392987" cy="3311525"/>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79210"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79211" name="Rectangle 11"/>
          <p:cNvSpPr>
            <a:spLocks noChangeArrowheads="1"/>
          </p:cNvSpPr>
          <p:nvPr/>
        </p:nvSpPr>
        <p:spPr bwMode="auto">
          <a:xfrm>
            <a:off x="762000" y="136525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What Is Wellness?</a:t>
            </a:r>
            <a:endParaRPr lang="en-US" sz="2800">
              <a:solidFill>
                <a:srgbClr val="FFCC00"/>
              </a:solidFill>
            </a:endParaRPr>
          </a:p>
        </p:txBody>
      </p:sp>
      <p:sp>
        <p:nvSpPr>
          <p:cNvPr id="179212" name="Rectangle 12"/>
          <p:cNvSpPr>
            <a:spLocks noChangeArrowheads="1"/>
          </p:cNvSpPr>
          <p:nvPr/>
        </p:nvSpPr>
        <p:spPr bwMode="auto">
          <a:xfrm>
            <a:off x="762000" y="2133600"/>
            <a:ext cx="7620000" cy="11842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tabLst>
                <a:tab pos="800100" algn="l"/>
              </a:tabLst>
            </a:pPr>
            <a:r>
              <a:rPr lang="en-US" sz="2400">
                <a:solidFill>
                  <a:schemeClr val="bg1"/>
                </a:solidFill>
              </a:rPr>
              <a:t>Wellness is a state of good health that is achieved by balancing your physical, emotional, mental, and social health. </a:t>
            </a:r>
          </a:p>
        </p:txBody>
      </p:sp>
      <p:sp>
        <p:nvSpPr>
          <p:cNvPr id="179213"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79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93891" name="Text Box 3"/>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293892" name="Rectangle 4"/>
          <p:cNvSpPr>
            <a:spLocks noChangeArrowheads="1"/>
          </p:cNvSpPr>
          <p:nvPr/>
        </p:nvSpPr>
        <p:spPr bwMode="auto">
          <a:xfrm>
            <a:off x="762000" y="136525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What Is Wellness?</a:t>
            </a:r>
            <a:endParaRPr lang="en-US" sz="2800">
              <a:solidFill>
                <a:srgbClr val="FFCC00"/>
              </a:solidFill>
            </a:endParaRPr>
          </a:p>
        </p:txBody>
      </p:sp>
      <p:sp>
        <p:nvSpPr>
          <p:cNvPr id="293893" name="Rectangle 5"/>
          <p:cNvSpPr>
            <a:spLocks noChangeArrowheads="1"/>
          </p:cNvSpPr>
          <p:nvPr/>
        </p:nvSpPr>
        <p:spPr bwMode="auto">
          <a:xfrm>
            <a:off x="762000" y="1898650"/>
            <a:ext cx="7620000" cy="34702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tabLst>
                <a:tab pos="800100" algn="l"/>
              </a:tabLst>
            </a:pPr>
            <a:r>
              <a:rPr lang="en-US" sz="2400">
                <a:solidFill>
                  <a:schemeClr val="bg1"/>
                </a:solidFill>
              </a:rPr>
              <a:t>Do the following to keep your health balanced:</a:t>
            </a:r>
          </a:p>
          <a:p>
            <a:pPr marL="457200" indent="-457200">
              <a:spcBef>
                <a:spcPct val="25000"/>
              </a:spcBef>
              <a:buClr>
                <a:srgbClr val="FFCC00"/>
              </a:buClr>
              <a:tabLst>
                <a:tab pos="800100" algn="l"/>
              </a:tabLst>
            </a:pPr>
            <a:r>
              <a:rPr lang="en-US" sz="2400">
                <a:solidFill>
                  <a:schemeClr val="bg1"/>
                </a:solidFill>
              </a:rPr>
              <a:t>	</a:t>
            </a:r>
            <a:r>
              <a:rPr lang="en-US" sz="2400">
                <a:solidFill>
                  <a:srgbClr val="FFCC00"/>
                </a:solidFill>
              </a:rPr>
              <a:t>1.</a:t>
            </a:r>
            <a:r>
              <a:rPr lang="en-US" sz="2400">
                <a:solidFill>
                  <a:schemeClr val="bg1"/>
                </a:solidFill>
              </a:rPr>
              <a:t> Take care of your body.</a:t>
            </a:r>
          </a:p>
          <a:p>
            <a:pPr marL="457200" indent="-457200">
              <a:spcBef>
                <a:spcPct val="25000"/>
              </a:spcBef>
              <a:buClr>
                <a:srgbClr val="FFCC00"/>
              </a:buClr>
              <a:tabLst>
                <a:tab pos="800100" algn="l"/>
              </a:tabLst>
            </a:pPr>
            <a:r>
              <a:rPr lang="en-US" sz="2400">
                <a:solidFill>
                  <a:schemeClr val="bg1"/>
                </a:solidFill>
              </a:rPr>
              <a:t>	</a:t>
            </a:r>
            <a:r>
              <a:rPr lang="en-US" sz="2400">
                <a:solidFill>
                  <a:srgbClr val="FFCC00"/>
                </a:solidFill>
              </a:rPr>
              <a:t>2.</a:t>
            </a:r>
            <a:r>
              <a:rPr lang="en-US" sz="2400">
                <a:solidFill>
                  <a:schemeClr val="bg1"/>
                </a:solidFill>
              </a:rPr>
              <a:t> Deal with stress.</a:t>
            </a:r>
          </a:p>
          <a:p>
            <a:pPr marL="457200" indent="-457200">
              <a:spcBef>
                <a:spcPct val="25000"/>
              </a:spcBef>
              <a:buClr>
                <a:srgbClr val="FFCC00"/>
              </a:buClr>
              <a:tabLst>
                <a:tab pos="800100" algn="l"/>
              </a:tabLst>
            </a:pPr>
            <a:r>
              <a:rPr lang="en-US" sz="2400">
                <a:solidFill>
                  <a:schemeClr val="bg1"/>
                </a:solidFill>
              </a:rPr>
              <a:t>	</a:t>
            </a:r>
            <a:r>
              <a:rPr lang="en-US" sz="2400">
                <a:solidFill>
                  <a:srgbClr val="FFCC00"/>
                </a:solidFill>
              </a:rPr>
              <a:t>3.</a:t>
            </a:r>
            <a:r>
              <a:rPr lang="en-US" sz="2400">
                <a:solidFill>
                  <a:schemeClr val="bg1"/>
                </a:solidFill>
              </a:rPr>
              <a:t> Express your feelings in a healthy way.</a:t>
            </a:r>
          </a:p>
          <a:p>
            <a:pPr marL="457200" indent="-457200">
              <a:spcBef>
                <a:spcPct val="25000"/>
              </a:spcBef>
              <a:buClr>
                <a:srgbClr val="FFCC00"/>
              </a:buClr>
              <a:tabLst>
                <a:tab pos="800100" algn="l"/>
              </a:tabLst>
            </a:pPr>
            <a:r>
              <a:rPr lang="en-US" sz="2400">
                <a:solidFill>
                  <a:schemeClr val="bg1"/>
                </a:solidFill>
              </a:rPr>
              <a:t>	</a:t>
            </a:r>
            <a:r>
              <a:rPr lang="en-US" sz="2400">
                <a:solidFill>
                  <a:srgbClr val="FFCC00"/>
                </a:solidFill>
              </a:rPr>
              <a:t>4.</a:t>
            </a:r>
            <a:r>
              <a:rPr lang="en-US" sz="2400">
                <a:solidFill>
                  <a:schemeClr val="bg1"/>
                </a:solidFill>
              </a:rPr>
              <a:t> Be considerate.</a:t>
            </a:r>
          </a:p>
          <a:p>
            <a:pPr marL="457200" indent="-457200">
              <a:spcBef>
                <a:spcPct val="25000"/>
              </a:spcBef>
              <a:buClr>
                <a:srgbClr val="FFCC00"/>
              </a:buClr>
              <a:buFontTx/>
              <a:buChar char="•"/>
              <a:tabLst>
                <a:tab pos="800100" algn="l"/>
              </a:tabLst>
            </a:pPr>
            <a:r>
              <a:rPr lang="en-US" sz="2400">
                <a:solidFill>
                  <a:schemeClr val="bg1"/>
                </a:solidFill>
              </a:rPr>
              <a:t>Take the quiz on the next slide to find out how your wellness rates.</a:t>
            </a:r>
          </a:p>
          <a:p>
            <a:pPr marL="457200" indent="-457200">
              <a:buClr>
                <a:srgbClr val="FFCC00"/>
              </a:buClr>
              <a:tabLst>
                <a:tab pos="800100" algn="l"/>
              </a:tabLst>
            </a:pPr>
            <a:endParaRPr lang="en-US" sz="2400">
              <a:solidFill>
                <a:schemeClr val="bg1"/>
              </a:solidFill>
            </a:endParaRPr>
          </a:p>
        </p:txBody>
      </p:sp>
      <p:sp>
        <p:nvSpPr>
          <p:cNvPr id="293894" name="Rectangle 6"/>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38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38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38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38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38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3893">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293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3307" name="Text Box 11"/>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83308" name="Rectangle 12"/>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183316" name="Picture 20" descr=" Health_OHT_GR_6_001.jpg                                       0016C6C8&#10;Virginia's HD                  BC84E66E:"/>
          <p:cNvPicPr>
            <a:picLocks noChangeAspect="1" noChangeArrowheads="1"/>
          </p:cNvPicPr>
          <p:nvPr/>
        </p:nvPicPr>
        <p:blipFill>
          <a:blip r:embed="rId4" cstate="print"/>
          <a:srcRect/>
          <a:stretch>
            <a:fillRect/>
          </a:stretch>
        </p:blipFill>
        <p:spPr bwMode="auto">
          <a:xfrm>
            <a:off x="854075" y="1600200"/>
            <a:ext cx="7604125" cy="3873500"/>
          </a:xfrm>
          <a:prstGeom prst="rect">
            <a:avLst/>
          </a:prstGeom>
          <a:noFill/>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8250" name="Text Box 10"/>
          <p:cNvSpPr txBox="1">
            <a:spLocks noChangeArrowheads="1"/>
          </p:cNvSpPr>
          <p:nvPr/>
        </p:nvSpPr>
        <p:spPr bwMode="auto">
          <a:xfrm>
            <a:off x="3429000" y="152400"/>
            <a:ext cx="4953000" cy="381000"/>
          </a:xfrm>
          <a:prstGeom prst="rect">
            <a:avLst/>
          </a:prstGeom>
          <a:noFill/>
          <a:ln w="12700">
            <a:noFill/>
            <a:miter lim="800000"/>
            <a:headEnd/>
            <a:tailEnd/>
          </a:ln>
          <a:effectLst/>
        </p:spPr>
        <p:txBody>
          <a:bodyPr>
            <a:spAutoFit/>
          </a:bodyPr>
          <a:lstStyle/>
          <a:p>
            <a:r>
              <a:rPr lang="en-US" sz="1900" b="1">
                <a:solidFill>
                  <a:srgbClr val="FFCC00"/>
                </a:solidFill>
              </a:rPr>
              <a:t>Lesson 2 </a:t>
            </a:r>
            <a:r>
              <a:rPr lang="en-US" sz="1900" b="1">
                <a:solidFill>
                  <a:schemeClr val="bg1"/>
                </a:solidFill>
              </a:rPr>
              <a:t>What Influences Your Health?</a:t>
            </a:r>
          </a:p>
        </p:txBody>
      </p:sp>
      <p:sp>
        <p:nvSpPr>
          <p:cNvPr id="138251" name="Rectangle 11"/>
          <p:cNvSpPr>
            <a:spLocks noChangeArrowheads="1"/>
          </p:cNvSpPr>
          <p:nvPr/>
        </p:nvSpPr>
        <p:spPr bwMode="auto">
          <a:xfrm>
            <a:off x="762000" y="1693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38252" name="Rectangle 12"/>
          <p:cNvSpPr>
            <a:spLocks noChangeArrowheads="1"/>
          </p:cNvSpPr>
          <p:nvPr/>
        </p:nvSpPr>
        <p:spPr bwMode="auto">
          <a:xfrm>
            <a:off x="762000" y="2520950"/>
            <a:ext cx="7620000" cy="1184275"/>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Is there anything about the environment of your school classroom that you would like to change? Explain your answer.</a:t>
            </a:r>
          </a:p>
        </p:txBody>
      </p:sp>
      <p:sp>
        <p:nvSpPr>
          <p:cNvPr id="138253"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4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6442" name="Text Box 10"/>
          <p:cNvSpPr txBox="1">
            <a:spLocks noChangeArrowheads="1"/>
          </p:cNvSpPr>
          <p:nvPr/>
        </p:nvSpPr>
        <p:spPr bwMode="auto">
          <a:xfrm>
            <a:off x="3429000" y="152400"/>
            <a:ext cx="5038725" cy="685800"/>
          </a:xfrm>
          <a:prstGeom prst="rect">
            <a:avLst/>
          </a:prstGeom>
          <a:noFill/>
          <a:ln w="12700">
            <a:noFill/>
            <a:miter lim="800000"/>
            <a:headEnd/>
            <a:tailEnd/>
          </a:ln>
          <a:effectLst/>
        </p:spPr>
        <p:txBody>
          <a:bodyPr>
            <a:spAutoFit/>
          </a:bodyPr>
          <a:lstStyle/>
          <a:p>
            <a:r>
              <a:rPr lang="en-US" sz="1900" b="1">
                <a:solidFill>
                  <a:srgbClr val="FFCC00"/>
                </a:solidFill>
              </a:rPr>
              <a:t>Lesson 2 </a:t>
            </a:r>
            <a:r>
              <a:rPr lang="en-US" sz="1900" b="1">
                <a:solidFill>
                  <a:schemeClr val="bg1"/>
                </a:solidFill>
              </a:rPr>
              <a:t>What Influences Your Health?</a:t>
            </a:r>
          </a:p>
          <a:p>
            <a:endParaRPr lang="en-US" sz="2000" b="1">
              <a:solidFill>
                <a:schemeClr val="bg1"/>
              </a:solidFill>
            </a:endParaRPr>
          </a:p>
        </p:txBody>
      </p:sp>
      <p:sp>
        <p:nvSpPr>
          <p:cNvPr id="146443" name="Rectangle 11"/>
          <p:cNvSpPr>
            <a:spLocks noChangeArrowheads="1"/>
          </p:cNvSpPr>
          <p:nvPr/>
        </p:nvSpPr>
        <p:spPr bwMode="auto">
          <a:xfrm>
            <a:off x="762000" y="1693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46444" name="Rectangle 12"/>
          <p:cNvSpPr>
            <a:spLocks noChangeArrowheads="1"/>
          </p:cNvSpPr>
          <p:nvPr/>
        </p:nvSpPr>
        <p:spPr bwMode="auto">
          <a:xfrm>
            <a:off x="762000" y="2641600"/>
            <a:ext cx="7620000" cy="15494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Explain</a:t>
            </a:r>
            <a:r>
              <a:rPr lang="en-US" sz="2400" b="1">
                <a:solidFill>
                  <a:schemeClr val="bg1"/>
                </a:solidFill>
              </a:rPr>
              <a:t> </a:t>
            </a:r>
            <a:r>
              <a:rPr lang="en-US" sz="2400">
                <a:solidFill>
                  <a:schemeClr val="bg1"/>
                </a:solidFill>
              </a:rPr>
              <a:t>how heredity influences your health.</a:t>
            </a:r>
          </a:p>
          <a:p>
            <a:pPr>
              <a:buClr>
                <a:srgbClr val="FFCC00"/>
              </a:buClr>
              <a:buFontTx/>
              <a:buChar cha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Explain</a:t>
            </a:r>
            <a:r>
              <a:rPr lang="en-US" sz="2400" b="1">
                <a:solidFill>
                  <a:schemeClr val="bg1"/>
                </a:solidFill>
              </a:rPr>
              <a:t> </a:t>
            </a:r>
            <a:r>
              <a:rPr lang="en-US" sz="2400">
                <a:solidFill>
                  <a:schemeClr val="bg1"/>
                </a:solidFill>
              </a:rPr>
              <a:t>how the environment effects your health.</a:t>
            </a:r>
          </a:p>
          <a:p>
            <a:pPr>
              <a:buClr>
                <a:srgbClr val="FFCC00"/>
              </a:buClr>
            </a:pPr>
            <a:endParaRPr lang="en-US" sz="2400">
              <a:solidFill>
                <a:schemeClr val="bg1"/>
              </a:solidFill>
            </a:endParaRPr>
          </a:p>
        </p:txBody>
      </p:sp>
      <p:sp>
        <p:nvSpPr>
          <p:cNvPr id="146445"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4634" name="Text Box 10"/>
          <p:cNvSpPr txBox="1">
            <a:spLocks noChangeArrowheads="1"/>
          </p:cNvSpPr>
          <p:nvPr/>
        </p:nvSpPr>
        <p:spPr bwMode="auto">
          <a:xfrm>
            <a:off x="3429000" y="152400"/>
            <a:ext cx="4953000" cy="381000"/>
          </a:xfrm>
          <a:prstGeom prst="rect">
            <a:avLst/>
          </a:prstGeom>
          <a:noFill/>
          <a:ln w="12700">
            <a:noFill/>
            <a:miter lim="800000"/>
            <a:headEnd/>
            <a:tailEnd/>
          </a:ln>
          <a:effectLst/>
        </p:spPr>
        <p:txBody>
          <a:bodyPr>
            <a:spAutoFit/>
          </a:bodyPr>
          <a:lstStyle/>
          <a:p>
            <a:r>
              <a:rPr lang="en-US" sz="1900" b="1">
                <a:solidFill>
                  <a:srgbClr val="FFCC00"/>
                </a:solidFill>
              </a:rPr>
              <a:t>Lesson 2 </a:t>
            </a:r>
            <a:r>
              <a:rPr lang="en-US" sz="1900" b="1">
                <a:solidFill>
                  <a:schemeClr val="bg1"/>
                </a:solidFill>
              </a:rPr>
              <a:t>What Influences Your Health?</a:t>
            </a:r>
          </a:p>
        </p:txBody>
      </p:sp>
      <p:sp>
        <p:nvSpPr>
          <p:cNvPr id="154635" name="Rectangle 11"/>
          <p:cNvSpPr>
            <a:spLocks noChangeArrowheads="1"/>
          </p:cNvSpPr>
          <p:nvPr/>
        </p:nvSpPr>
        <p:spPr bwMode="auto">
          <a:xfrm>
            <a:off x="762000" y="1693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Start Off Write</a:t>
            </a:r>
            <a:endParaRPr lang="en-US" sz="2800">
              <a:solidFill>
                <a:srgbClr val="FFCC00"/>
              </a:solidFill>
            </a:endParaRPr>
          </a:p>
        </p:txBody>
      </p:sp>
      <p:sp>
        <p:nvSpPr>
          <p:cNvPr id="154636" name="Rectangle 12"/>
          <p:cNvSpPr>
            <a:spLocks noChangeArrowheads="1"/>
          </p:cNvSpPr>
          <p:nvPr/>
        </p:nvSpPr>
        <p:spPr bwMode="auto">
          <a:xfrm>
            <a:off x="762000" y="2520950"/>
            <a:ext cx="7620000" cy="819150"/>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Describe how your environment can have a positive effect on your health.</a:t>
            </a:r>
          </a:p>
        </p:txBody>
      </p:sp>
      <p:sp>
        <p:nvSpPr>
          <p:cNvPr id="15463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85354" name="Text Box 10"/>
          <p:cNvSpPr txBox="1">
            <a:spLocks noChangeArrowheads="1"/>
          </p:cNvSpPr>
          <p:nvPr/>
        </p:nvSpPr>
        <p:spPr bwMode="auto">
          <a:xfrm>
            <a:off x="3429000" y="152400"/>
            <a:ext cx="5038725" cy="381000"/>
          </a:xfrm>
          <a:prstGeom prst="rect">
            <a:avLst/>
          </a:prstGeom>
          <a:noFill/>
          <a:ln w="12700">
            <a:noFill/>
            <a:miter lim="800000"/>
            <a:headEnd/>
            <a:tailEnd/>
          </a:ln>
          <a:effectLst/>
        </p:spPr>
        <p:txBody>
          <a:bodyPr>
            <a:spAutoFit/>
          </a:bodyPr>
          <a:lstStyle/>
          <a:p>
            <a:r>
              <a:rPr lang="en-US" sz="1900" b="1">
                <a:solidFill>
                  <a:srgbClr val="FFCC00"/>
                </a:solidFill>
              </a:rPr>
              <a:t>Lesson 2 </a:t>
            </a:r>
            <a:r>
              <a:rPr lang="en-US" sz="1900" b="1">
                <a:solidFill>
                  <a:schemeClr val="bg1"/>
                </a:solidFill>
              </a:rPr>
              <a:t>What Influences Your Health?</a:t>
            </a:r>
          </a:p>
        </p:txBody>
      </p:sp>
      <p:sp>
        <p:nvSpPr>
          <p:cNvPr id="185355" name="Rectangle 11"/>
          <p:cNvSpPr>
            <a:spLocks noChangeArrowheads="1"/>
          </p:cNvSpPr>
          <p:nvPr/>
        </p:nvSpPr>
        <p:spPr bwMode="auto">
          <a:xfrm>
            <a:off x="762000" y="16176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Who You Are</a:t>
            </a:r>
            <a:endParaRPr lang="en-US" sz="2800">
              <a:solidFill>
                <a:srgbClr val="FFCC00"/>
              </a:solidFill>
            </a:endParaRPr>
          </a:p>
        </p:txBody>
      </p:sp>
      <p:sp>
        <p:nvSpPr>
          <p:cNvPr id="185356" name="Rectangle 12"/>
          <p:cNvSpPr>
            <a:spLocks noChangeArrowheads="1"/>
          </p:cNvSpPr>
          <p:nvPr/>
        </p:nvSpPr>
        <p:spPr bwMode="auto">
          <a:xfrm>
            <a:off x="762000" y="2308225"/>
            <a:ext cx="7620000" cy="30099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What Is Heredity?</a:t>
            </a:r>
            <a:r>
              <a:rPr lang="en-US" sz="2400" b="1">
                <a:solidFill>
                  <a:schemeClr val="bg1"/>
                </a:solidFill>
              </a:rPr>
              <a:t> </a:t>
            </a:r>
            <a:r>
              <a:rPr lang="en-US" sz="2400">
                <a:solidFill>
                  <a:schemeClr val="bg1"/>
                </a:solidFill>
              </a:rPr>
              <a:t>Heredity is the passing down of traits from parents to their biological child.</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Inherited Traits</a:t>
            </a:r>
            <a:r>
              <a:rPr lang="en-US" sz="2400">
                <a:solidFill>
                  <a:schemeClr val="bg1"/>
                </a:solidFill>
              </a:rPr>
              <a:t> Physical traits that can be inherited, or passed down, include height and hair, eye, and skin color. Certain diseases can also be passed down from parent to child.</a:t>
            </a:r>
          </a:p>
          <a:p>
            <a:pPr marL="457200" indent="-457200">
              <a:buClr>
                <a:srgbClr val="FFCC00"/>
              </a:buClr>
            </a:pPr>
            <a:endParaRPr lang="en-US" sz="2400">
              <a:solidFill>
                <a:schemeClr val="bg1"/>
              </a:solidFill>
            </a:endParaRPr>
          </a:p>
        </p:txBody>
      </p:sp>
      <p:sp>
        <p:nvSpPr>
          <p:cNvPr id="18535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56">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85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6"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0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87402" name="Text Box 10"/>
          <p:cNvSpPr txBox="1">
            <a:spLocks noChangeArrowheads="1"/>
          </p:cNvSpPr>
          <p:nvPr/>
        </p:nvSpPr>
        <p:spPr bwMode="auto">
          <a:xfrm>
            <a:off x="3429000" y="152400"/>
            <a:ext cx="5038725" cy="381000"/>
          </a:xfrm>
          <a:prstGeom prst="rect">
            <a:avLst/>
          </a:prstGeom>
          <a:noFill/>
          <a:ln w="12700">
            <a:noFill/>
            <a:miter lim="800000"/>
            <a:headEnd/>
            <a:tailEnd/>
          </a:ln>
          <a:effectLst/>
        </p:spPr>
        <p:txBody>
          <a:bodyPr>
            <a:spAutoFit/>
          </a:bodyPr>
          <a:lstStyle/>
          <a:p>
            <a:r>
              <a:rPr lang="en-US" sz="1900" b="1">
                <a:solidFill>
                  <a:srgbClr val="FFCC00"/>
                </a:solidFill>
              </a:rPr>
              <a:t>Lesson 2 </a:t>
            </a:r>
            <a:r>
              <a:rPr lang="en-US" sz="1900" b="1">
                <a:solidFill>
                  <a:schemeClr val="bg1"/>
                </a:solidFill>
              </a:rPr>
              <a:t>What Influences Your Health?</a:t>
            </a:r>
          </a:p>
        </p:txBody>
      </p:sp>
      <p:sp>
        <p:nvSpPr>
          <p:cNvPr id="187403" name="Rectangle 11"/>
          <p:cNvSpPr>
            <a:spLocks noChangeArrowheads="1"/>
          </p:cNvSpPr>
          <p:nvPr/>
        </p:nvSpPr>
        <p:spPr bwMode="auto">
          <a:xfrm>
            <a:off x="762000"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What Is Around You?</a:t>
            </a:r>
            <a:endParaRPr lang="en-US" sz="2800">
              <a:solidFill>
                <a:srgbClr val="FFCC00"/>
              </a:solidFill>
            </a:endParaRPr>
          </a:p>
        </p:txBody>
      </p:sp>
      <p:sp>
        <p:nvSpPr>
          <p:cNvPr id="187404" name="Rectangle 12"/>
          <p:cNvSpPr>
            <a:spLocks noChangeArrowheads="1"/>
          </p:cNvSpPr>
          <p:nvPr/>
        </p:nvSpPr>
        <p:spPr bwMode="auto">
          <a:xfrm>
            <a:off x="762000" y="1828800"/>
            <a:ext cx="7620000" cy="35210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What Is the Environment?</a:t>
            </a:r>
            <a:r>
              <a:rPr lang="en-US" sz="2400" b="1">
                <a:solidFill>
                  <a:schemeClr val="bg1"/>
                </a:solidFill>
              </a:rPr>
              <a:t> </a:t>
            </a:r>
            <a:r>
              <a:rPr lang="en-US" sz="2400">
                <a:solidFill>
                  <a:schemeClr val="bg1"/>
                </a:solidFill>
              </a:rPr>
              <a:t>Your environment includes all of the living and nonliving things around you.</a:t>
            </a:r>
          </a:p>
          <a:p>
            <a:pPr marL="457200" indent="-457200">
              <a:lnSpc>
                <a:spcPct val="40000"/>
              </a:lnSpc>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The Environment Affects Health</a:t>
            </a:r>
            <a:r>
              <a:rPr lang="en-US" sz="2400">
                <a:solidFill>
                  <a:schemeClr val="bg1"/>
                </a:solidFill>
              </a:rPr>
              <a:t> Some diseases can be triggered by your environment. Air pollution can trigger asthma, which is a lung disease, and can contribute to allergies. Your emotional and mental health can suffer from noise pollution around your home or school. </a:t>
            </a:r>
          </a:p>
        </p:txBody>
      </p:sp>
      <p:sp>
        <p:nvSpPr>
          <p:cNvPr id="187405"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40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87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34" name="Picture 18"/>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11619" name="Text Box 3"/>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Health and Wellness</a:t>
            </a:r>
          </a:p>
        </p:txBody>
      </p:sp>
      <p:sp>
        <p:nvSpPr>
          <p:cNvPr id="111620" name="Rectangle 4"/>
          <p:cNvSpPr>
            <a:spLocks noChangeArrowheads="1"/>
          </p:cNvSpPr>
          <p:nvPr/>
        </p:nvSpPr>
        <p:spPr bwMode="auto">
          <a:xfrm>
            <a:off x="762000"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Lessons</a:t>
            </a:r>
            <a:endParaRPr lang="en-US" sz="2800">
              <a:solidFill>
                <a:srgbClr val="FFCC00"/>
              </a:solidFill>
            </a:endParaRPr>
          </a:p>
        </p:txBody>
      </p:sp>
      <p:sp>
        <p:nvSpPr>
          <p:cNvPr id="111621" name="Rectangle 5"/>
          <p:cNvSpPr>
            <a:spLocks noChangeArrowheads="1"/>
          </p:cNvSpPr>
          <p:nvPr/>
        </p:nvSpPr>
        <p:spPr bwMode="auto">
          <a:xfrm>
            <a:off x="762000" y="1981200"/>
            <a:ext cx="7620000" cy="2281238"/>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Lesson 1</a:t>
            </a:r>
            <a:r>
              <a:rPr lang="en-US" sz="2400" b="1">
                <a:solidFill>
                  <a:schemeClr val="bg1"/>
                </a:solidFill>
              </a:rPr>
              <a:t> </a:t>
            </a:r>
            <a:r>
              <a:rPr lang="en-US" sz="2400">
                <a:solidFill>
                  <a:schemeClr val="bg1"/>
                </a:solidFill>
              </a:rPr>
              <a:t>What Is Health?</a:t>
            </a:r>
          </a:p>
          <a:p>
            <a:pPr>
              <a:buClr>
                <a:srgbClr val="FFCC00"/>
              </a:buClr>
              <a:buFontTx/>
              <a:buChar char="•"/>
            </a:pPr>
            <a:endParaRPr lang="en-US" sz="8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Lesson 2</a:t>
            </a:r>
            <a:r>
              <a:rPr lang="en-US" sz="2400" b="1">
                <a:solidFill>
                  <a:schemeClr val="bg1"/>
                </a:solidFill>
              </a:rPr>
              <a:t> </a:t>
            </a:r>
            <a:r>
              <a:rPr lang="en-US" sz="2400">
                <a:solidFill>
                  <a:schemeClr val="bg1"/>
                </a:solidFill>
              </a:rPr>
              <a:t>What Influences Your Health?</a:t>
            </a:r>
          </a:p>
          <a:p>
            <a:pPr>
              <a:buClr>
                <a:srgbClr val="FFCC00"/>
              </a:buClr>
              <a:buFontTx/>
              <a:buChar char="•"/>
            </a:pPr>
            <a:endParaRPr lang="en-US" sz="8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Lesson 3</a:t>
            </a:r>
            <a:r>
              <a:rPr lang="en-US" sz="2400" b="1">
                <a:solidFill>
                  <a:schemeClr val="bg1"/>
                </a:solidFill>
              </a:rPr>
              <a:t> </a:t>
            </a:r>
            <a:r>
              <a:rPr lang="en-US" sz="2400">
                <a:solidFill>
                  <a:schemeClr val="bg1"/>
                </a:solidFill>
              </a:rPr>
              <a:t>Healthy Attitudes</a:t>
            </a:r>
          </a:p>
          <a:p>
            <a:pPr>
              <a:buClr>
                <a:srgbClr val="FFCC00"/>
              </a:buClr>
              <a:buFontTx/>
              <a:buChar char="•"/>
            </a:pPr>
            <a:endParaRPr lang="en-US" sz="8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Lesson 4</a:t>
            </a:r>
            <a:r>
              <a:rPr lang="en-US" sz="2400">
                <a:solidFill>
                  <a:schemeClr val="bg1"/>
                </a:solidFill>
              </a:rPr>
              <a:t> Life Skills to Improve Your Health</a:t>
            </a:r>
          </a:p>
          <a:p>
            <a:pPr>
              <a:buClr>
                <a:srgbClr val="FFCC00"/>
              </a:buClr>
            </a:pPr>
            <a:endParaRPr lang="en-US" sz="2400" i="1">
              <a:solidFill>
                <a:schemeClr val="bg1"/>
              </a:solidFill>
            </a:endParaRPr>
          </a:p>
        </p:txBody>
      </p:sp>
      <p:sp>
        <p:nvSpPr>
          <p:cNvPr id="111622" name="Rectangle 6"/>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
        <p:nvSpPr>
          <p:cNvPr id="111640" name="AutoShape 24">
            <a:hlinkClick r:id="rId4" action="ppaction://hlinksldjump" highlightClick="1"/>
          </p:cNvPr>
          <p:cNvSpPr>
            <a:spLocks noChangeArrowheads="1"/>
          </p:cNvSpPr>
          <p:nvPr/>
        </p:nvSpPr>
        <p:spPr bwMode="auto">
          <a:xfrm>
            <a:off x="762000" y="1981200"/>
            <a:ext cx="4191000" cy="381000"/>
          </a:xfrm>
          <a:prstGeom prst="actionButtonBlank">
            <a:avLst/>
          </a:prstGeom>
          <a:noFill/>
          <a:ln w="12700">
            <a:noFill/>
            <a:miter lim="800000"/>
            <a:headEnd/>
            <a:tailEnd/>
          </a:ln>
          <a:effectLst/>
        </p:spPr>
        <p:txBody>
          <a:bodyPr wrap="none" anchor="ctr"/>
          <a:lstStyle/>
          <a:p>
            <a:endParaRPr lang="en-US"/>
          </a:p>
        </p:txBody>
      </p:sp>
      <p:sp>
        <p:nvSpPr>
          <p:cNvPr id="111641" name="AutoShape 25">
            <a:hlinkClick r:id="" action="ppaction://noaction" highlightClick="1"/>
          </p:cNvPr>
          <p:cNvSpPr>
            <a:spLocks noChangeArrowheads="1"/>
          </p:cNvSpPr>
          <p:nvPr/>
        </p:nvSpPr>
        <p:spPr bwMode="auto">
          <a:xfrm>
            <a:off x="762000" y="2590800"/>
            <a:ext cx="6172200" cy="304800"/>
          </a:xfrm>
          <a:prstGeom prst="actionButtonBlank">
            <a:avLst/>
          </a:prstGeom>
          <a:noFill/>
          <a:ln w="12700">
            <a:noFill/>
            <a:miter lim="800000"/>
            <a:headEnd/>
            <a:tailEnd/>
          </a:ln>
          <a:effectLst/>
        </p:spPr>
        <p:txBody>
          <a:bodyPr wrap="none" anchor="ctr"/>
          <a:lstStyle/>
          <a:p>
            <a:endParaRPr lang="en-US"/>
          </a:p>
        </p:txBody>
      </p:sp>
      <p:sp>
        <p:nvSpPr>
          <p:cNvPr id="111642" name="AutoShape 26">
            <a:hlinkClick r:id="" action="ppaction://customshow?id=6" highlightClick="1"/>
          </p:cNvPr>
          <p:cNvSpPr>
            <a:spLocks noChangeArrowheads="1"/>
          </p:cNvSpPr>
          <p:nvPr/>
        </p:nvSpPr>
        <p:spPr bwMode="auto">
          <a:xfrm>
            <a:off x="1077913" y="1981200"/>
            <a:ext cx="3875087" cy="381000"/>
          </a:xfrm>
          <a:prstGeom prst="actionButtonBlank">
            <a:avLst/>
          </a:prstGeom>
          <a:noFill/>
          <a:ln w="12700">
            <a:noFill/>
            <a:miter lim="800000"/>
            <a:headEnd/>
            <a:tailEnd/>
          </a:ln>
          <a:effectLst/>
        </p:spPr>
        <p:txBody>
          <a:bodyPr wrap="none" anchor="ctr"/>
          <a:lstStyle/>
          <a:p>
            <a:endParaRPr lang="en-US"/>
          </a:p>
        </p:txBody>
      </p:sp>
      <p:sp>
        <p:nvSpPr>
          <p:cNvPr id="111643" name="AutoShape 27">
            <a:hlinkClick r:id="" action="ppaction://customshow?id=7" highlightClick="1"/>
          </p:cNvPr>
          <p:cNvSpPr>
            <a:spLocks noChangeArrowheads="1"/>
          </p:cNvSpPr>
          <p:nvPr/>
        </p:nvSpPr>
        <p:spPr bwMode="auto">
          <a:xfrm>
            <a:off x="762000" y="2590800"/>
            <a:ext cx="6324600" cy="304800"/>
          </a:xfrm>
          <a:prstGeom prst="actionButtonBlank">
            <a:avLst/>
          </a:prstGeom>
          <a:noFill/>
          <a:ln w="12700">
            <a:noFill/>
            <a:miter lim="800000"/>
            <a:headEnd/>
            <a:tailEnd/>
          </a:ln>
          <a:effectLst/>
        </p:spPr>
        <p:txBody>
          <a:bodyPr wrap="none" anchor="ctr"/>
          <a:lstStyle/>
          <a:p>
            <a:endParaRPr lang="en-US"/>
          </a:p>
        </p:txBody>
      </p:sp>
      <p:sp>
        <p:nvSpPr>
          <p:cNvPr id="111644" name="AutoShape 28">
            <a:hlinkClick r:id="" action="ppaction://customshow?id=8" highlightClick="1"/>
          </p:cNvPr>
          <p:cNvSpPr>
            <a:spLocks noChangeArrowheads="1"/>
          </p:cNvSpPr>
          <p:nvPr/>
        </p:nvSpPr>
        <p:spPr bwMode="auto">
          <a:xfrm>
            <a:off x="762000" y="3124200"/>
            <a:ext cx="4495800" cy="304800"/>
          </a:xfrm>
          <a:prstGeom prst="actionButtonBlank">
            <a:avLst/>
          </a:prstGeom>
          <a:noFill/>
          <a:ln w="12700">
            <a:noFill/>
            <a:miter lim="800000"/>
            <a:headEnd/>
            <a:tailEnd/>
          </a:ln>
          <a:effectLst/>
        </p:spPr>
        <p:txBody>
          <a:bodyPr wrap="none" anchor="ctr"/>
          <a:lstStyle/>
          <a:p>
            <a:endParaRPr lang="en-US"/>
          </a:p>
        </p:txBody>
      </p:sp>
      <p:sp>
        <p:nvSpPr>
          <p:cNvPr id="111645" name="AutoShape 29">
            <a:hlinkClick r:id="" action="ppaction://customshow?id=9&amp;return=true" highlightClick="1"/>
          </p:cNvPr>
          <p:cNvSpPr>
            <a:spLocks noChangeArrowheads="1"/>
          </p:cNvSpPr>
          <p:nvPr/>
        </p:nvSpPr>
        <p:spPr bwMode="auto">
          <a:xfrm>
            <a:off x="762000" y="3581400"/>
            <a:ext cx="6934200" cy="381000"/>
          </a:xfrm>
          <a:prstGeom prst="actionButtonBlank">
            <a:avLst/>
          </a:prstGeom>
          <a:noFill/>
          <a:ln w="12700">
            <a:no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0298" name="Text Box 10"/>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40299" name="Rectangle 11"/>
          <p:cNvSpPr>
            <a:spLocks noChangeArrowheads="1"/>
          </p:cNvSpPr>
          <p:nvPr/>
        </p:nvSpPr>
        <p:spPr bwMode="auto">
          <a:xfrm>
            <a:off x="762000" y="18462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40300" name="Rectangle 12"/>
          <p:cNvSpPr>
            <a:spLocks noChangeArrowheads="1"/>
          </p:cNvSpPr>
          <p:nvPr/>
        </p:nvSpPr>
        <p:spPr bwMode="auto">
          <a:xfrm>
            <a:off x="762000" y="2794000"/>
            <a:ext cx="7620000" cy="819150"/>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Describe three healthy choices that you made in the last 24 hours.</a:t>
            </a:r>
          </a:p>
        </p:txBody>
      </p:sp>
      <p:sp>
        <p:nvSpPr>
          <p:cNvPr id="140301"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8490" name="Text Box 10"/>
          <p:cNvSpPr txBox="1">
            <a:spLocks noChangeArrowheads="1"/>
          </p:cNvSpPr>
          <p:nvPr/>
        </p:nvSpPr>
        <p:spPr bwMode="auto">
          <a:xfrm>
            <a:off x="34290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48491" name="Rectangle 11"/>
          <p:cNvSpPr>
            <a:spLocks noChangeArrowheads="1"/>
          </p:cNvSpPr>
          <p:nvPr/>
        </p:nvSpPr>
        <p:spPr bwMode="auto">
          <a:xfrm>
            <a:off x="762000" y="15621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48492" name="Rectangle 12"/>
          <p:cNvSpPr>
            <a:spLocks noChangeArrowheads="1"/>
          </p:cNvSpPr>
          <p:nvPr/>
        </p:nvSpPr>
        <p:spPr bwMode="auto">
          <a:xfrm>
            <a:off x="762000" y="2171700"/>
            <a:ext cx="7620000" cy="30099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Explain</a:t>
            </a:r>
            <a:r>
              <a:rPr lang="en-US" sz="2400" b="1">
                <a:solidFill>
                  <a:schemeClr val="bg1"/>
                </a:solidFill>
              </a:rPr>
              <a:t> </a:t>
            </a:r>
            <a:r>
              <a:rPr lang="en-US" sz="2400">
                <a:solidFill>
                  <a:schemeClr val="bg1"/>
                </a:solidFill>
              </a:rPr>
              <a:t>the relationship between your lifestyle and your health.</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Explain</a:t>
            </a:r>
            <a:r>
              <a:rPr lang="en-US" sz="2400" b="1">
                <a:solidFill>
                  <a:schemeClr val="bg1"/>
                </a:solidFill>
              </a:rPr>
              <a:t> </a:t>
            </a:r>
            <a:r>
              <a:rPr lang="en-US" sz="2400">
                <a:solidFill>
                  <a:schemeClr val="bg1"/>
                </a:solidFill>
              </a:rPr>
              <a:t>what you can do to take control of your health.</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Describe</a:t>
            </a:r>
            <a:r>
              <a:rPr lang="en-US" sz="2400">
                <a:solidFill>
                  <a:schemeClr val="bg1"/>
                </a:solidFill>
              </a:rPr>
              <a:t> how you can make responsible choices about your health.</a:t>
            </a:r>
          </a:p>
        </p:txBody>
      </p:sp>
      <p:sp>
        <p:nvSpPr>
          <p:cNvPr id="148493"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6682" name="Text Box 10"/>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56683" name="Rectangle 11"/>
          <p:cNvSpPr>
            <a:spLocks noChangeArrowheads="1"/>
          </p:cNvSpPr>
          <p:nvPr/>
        </p:nvSpPr>
        <p:spPr bwMode="auto">
          <a:xfrm>
            <a:off x="762000" y="18462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Start Off Write</a:t>
            </a:r>
            <a:endParaRPr lang="en-US" sz="2800">
              <a:solidFill>
                <a:srgbClr val="FFCC00"/>
              </a:solidFill>
            </a:endParaRPr>
          </a:p>
        </p:txBody>
      </p:sp>
      <p:sp>
        <p:nvSpPr>
          <p:cNvPr id="156684" name="Rectangle 12"/>
          <p:cNvSpPr>
            <a:spLocks noChangeArrowheads="1"/>
          </p:cNvSpPr>
          <p:nvPr/>
        </p:nvSpPr>
        <p:spPr bwMode="auto">
          <a:xfrm>
            <a:off x="762000" y="2794000"/>
            <a:ext cx="7620000" cy="819150"/>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What are two things you could do to improve your health?</a:t>
            </a:r>
          </a:p>
        </p:txBody>
      </p:sp>
      <p:sp>
        <p:nvSpPr>
          <p:cNvPr id="156685"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1498" name="Text Box 10"/>
          <p:cNvSpPr txBox="1">
            <a:spLocks noChangeArrowheads="1"/>
          </p:cNvSpPr>
          <p:nvPr/>
        </p:nvSpPr>
        <p:spPr bwMode="auto">
          <a:xfrm>
            <a:off x="34290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91499" name="Rectangle 11"/>
          <p:cNvSpPr>
            <a:spLocks noChangeArrowheads="1"/>
          </p:cNvSpPr>
          <p:nvPr/>
        </p:nvSpPr>
        <p:spPr bwMode="auto">
          <a:xfrm>
            <a:off x="762000" y="142557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Healthy Living</a:t>
            </a:r>
            <a:endParaRPr lang="en-US" sz="2800">
              <a:solidFill>
                <a:srgbClr val="FFCC00"/>
              </a:solidFill>
            </a:endParaRPr>
          </a:p>
        </p:txBody>
      </p:sp>
      <p:sp>
        <p:nvSpPr>
          <p:cNvPr id="191500" name="Rectangle 12"/>
          <p:cNvSpPr>
            <a:spLocks noChangeArrowheads="1"/>
          </p:cNvSpPr>
          <p:nvPr/>
        </p:nvSpPr>
        <p:spPr bwMode="auto">
          <a:xfrm>
            <a:off x="762000" y="2035175"/>
            <a:ext cx="7620000" cy="337502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Having a Healthy Lifestyle</a:t>
            </a:r>
            <a:r>
              <a:rPr lang="en-US" sz="2400" b="1">
                <a:solidFill>
                  <a:schemeClr val="bg1"/>
                </a:solidFill>
              </a:rPr>
              <a:t> </a:t>
            </a:r>
            <a:r>
              <a:rPr lang="en-US" sz="2400">
                <a:solidFill>
                  <a:schemeClr val="bg1"/>
                </a:solidFill>
              </a:rPr>
              <a:t>Every day, you make choices that influence your health. Your choices make up your lifestyle, or set of behaviors that you live by.</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Having a Good Attitude</a:t>
            </a:r>
            <a:r>
              <a:rPr lang="en-US" sz="2400">
                <a:solidFill>
                  <a:schemeClr val="bg1"/>
                </a:solidFill>
              </a:rPr>
              <a:t> Your attitude is a way of acting, thinking, or feeling that causes you to make one choice over another. A good attitude will allow you to listen to advice about healthy living. </a:t>
            </a:r>
          </a:p>
        </p:txBody>
      </p:sp>
      <p:sp>
        <p:nvSpPr>
          <p:cNvPr id="191501"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5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500">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9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0"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3546" name="Text Box 10"/>
          <p:cNvSpPr txBox="1">
            <a:spLocks noChangeArrowheads="1"/>
          </p:cNvSpPr>
          <p:nvPr/>
        </p:nvSpPr>
        <p:spPr bwMode="auto">
          <a:xfrm>
            <a:off x="34290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93547" name="Rectangle 11"/>
          <p:cNvSpPr>
            <a:spLocks noChangeArrowheads="1"/>
          </p:cNvSpPr>
          <p:nvPr/>
        </p:nvSpPr>
        <p:spPr bwMode="auto">
          <a:xfrm>
            <a:off x="762000" y="17700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Controlling Your Health</a:t>
            </a:r>
            <a:endParaRPr lang="en-US" sz="2800">
              <a:solidFill>
                <a:srgbClr val="FFCC00"/>
              </a:solidFill>
            </a:endParaRPr>
          </a:p>
        </p:txBody>
      </p:sp>
      <p:sp>
        <p:nvSpPr>
          <p:cNvPr id="193548" name="Rectangle 12"/>
          <p:cNvSpPr>
            <a:spLocks noChangeArrowheads="1"/>
          </p:cNvSpPr>
          <p:nvPr/>
        </p:nvSpPr>
        <p:spPr bwMode="auto">
          <a:xfrm>
            <a:off x="762000" y="2489200"/>
            <a:ext cx="7620000" cy="257175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a:solidFill>
                  <a:schemeClr val="bg1"/>
                </a:solidFill>
              </a:rPr>
              <a:t>You have the ability to control much of your health. </a:t>
            </a:r>
          </a:p>
          <a:p>
            <a:pPr marL="457200" indent="-457200">
              <a:lnSpc>
                <a:spcPct val="40000"/>
              </a:lnSpc>
              <a:buClr>
                <a:srgbClr val="FFCC00"/>
              </a:buClr>
              <a:buFontTx/>
              <a:buChar char="•"/>
            </a:pPr>
            <a:endParaRPr lang="en-US" sz="2400">
              <a:solidFill>
                <a:schemeClr val="bg1"/>
              </a:solidFill>
            </a:endParaRPr>
          </a:p>
          <a:p>
            <a:pPr marL="457200" indent="-457200">
              <a:buClr>
                <a:srgbClr val="FFCC00"/>
              </a:buClr>
              <a:buFontTx/>
              <a:buChar char="•"/>
            </a:pPr>
            <a:r>
              <a:rPr lang="en-US" sz="2400">
                <a:solidFill>
                  <a:schemeClr val="bg1"/>
                </a:solidFill>
              </a:rPr>
              <a:t>If one part of your health isn’t as good as it should be, make a decision to improve that part of your health. </a:t>
            </a:r>
          </a:p>
          <a:p>
            <a:pPr marL="457200" indent="-457200">
              <a:lnSpc>
                <a:spcPct val="40000"/>
              </a:lnSpc>
              <a:buClr>
                <a:srgbClr val="FFCC00"/>
              </a:buClr>
              <a:buFontTx/>
              <a:buChar char="•"/>
            </a:pPr>
            <a:endParaRPr lang="en-US" sz="2400">
              <a:solidFill>
                <a:schemeClr val="bg1"/>
              </a:solidFill>
            </a:endParaRPr>
          </a:p>
          <a:p>
            <a:pPr marL="457200" indent="-457200">
              <a:buClr>
                <a:srgbClr val="FFCC00"/>
              </a:buClr>
              <a:buFontTx/>
              <a:buChar char="•"/>
            </a:pPr>
            <a:r>
              <a:rPr lang="en-US" sz="2400">
                <a:solidFill>
                  <a:schemeClr val="bg1"/>
                </a:solidFill>
              </a:rPr>
              <a:t>Remember that all four parts of your health are equally important for overall wellness.</a:t>
            </a:r>
          </a:p>
        </p:txBody>
      </p:sp>
      <p:sp>
        <p:nvSpPr>
          <p:cNvPr id="193549"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48">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93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8"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5594" name="Text Box 10"/>
          <p:cNvSpPr txBox="1">
            <a:spLocks noChangeArrowheads="1"/>
          </p:cNvSpPr>
          <p:nvPr/>
        </p:nvSpPr>
        <p:spPr bwMode="auto">
          <a:xfrm>
            <a:off x="34290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Lesson 3 </a:t>
            </a:r>
            <a:r>
              <a:rPr lang="en-US" sz="2000" b="1">
                <a:solidFill>
                  <a:schemeClr val="bg1"/>
                </a:solidFill>
              </a:rPr>
              <a:t>Healthy Attitudes</a:t>
            </a:r>
          </a:p>
        </p:txBody>
      </p:sp>
      <p:sp>
        <p:nvSpPr>
          <p:cNvPr id="195595" name="Rectangle 11"/>
          <p:cNvSpPr>
            <a:spLocks noChangeArrowheads="1"/>
          </p:cNvSpPr>
          <p:nvPr/>
        </p:nvSpPr>
        <p:spPr bwMode="auto">
          <a:xfrm>
            <a:off x="762000" y="14859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Being Responsible</a:t>
            </a:r>
            <a:endParaRPr lang="en-US" sz="2800">
              <a:solidFill>
                <a:srgbClr val="FFCC00"/>
              </a:solidFill>
            </a:endParaRPr>
          </a:p>
        </p:txBody>
      </p:sp>
      <p:sp>
        <p:nvSpPr>
          <p:cNvPr id="195596" name="Rectangle 12"/>
          <p:cNvSpPr>
            <a:spLocks noChangeArrowheads="1"/>
          </p:cNvSpPr>
          <p:nvPr/>
        </p:nvSpPr>
        <p:spPr bwMode="auto">
          <a:xfrm>
            <a:off x="762000" y="2171700"/>
            <a:ext cx="7620000" cy="30099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a:solidFill>
                  <a:schemeClr val="bg1"/>
                </a:solidFill>
              </a:rPr>
              <a:t>Taking care of yourself involves practicing preventive healthcare. </a:t>
            </a:r>
          </a:p>
          <a:p>
            <a:pPr marL="457200" indent="-457200">
              <a:buClr>
                <a:srgbClr val="FFCC00"/>
              </a:buClr>
              <a:buFontTx/>
              <a:buChar char="•"/>
            </a:pPr>
            <a:r>
              <a:rPr lang="en-US" sz="2400">
                <a:solidFill>
                  <a:schemeClr val="bg1"/>
                </a:solidFill>
              </a:rPr>
              <a:t>Preventative healthcare is taking steps to prevent illness and accidents before they happen. </a:t>
            </a:r>
          </a:p>
          <a:p>
            <a:pPr marL="457200" indent="-457200">
              <a:buClr>
                <a:srgbClr val="FFCC00"/>
              </a:buClr>
              <a:buFontTx/>
              <a:buChar char="•"/>
            </a:pPr>
            <a:r>
              <a:rPr lang="en-US" sz="2400">
                <a:solidFill>
                  <a:schemeClr val="bg1"/>
                </a:solidFill>
              </a:rPr>
              <a:t>Preventive healthcare involves more than yearly checkups. For example, when you eat right, avoid risky behavior, and buckle your seat belt, you are protecting yourself from possible illness or injury.</a:t>
            </a:r>
          </a:p>
        </p:txBody>
      </p:sp>
      <p:sp>
        <p:nvSpPr>
          <p:cNvPr id="19559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96">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95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2346" name="Text Box 10"/>
          <p:cNvSpPr txBox="1">
            <a:spLocks noChangeArrowheads="1"/>
          </p:cNvSpPr>
          <p:nvPr/>
        </p:nvSpPr>
        <p:spPr bwMode="auto">
          <a:xfrm>
            <a:off x="3429000" y="152400"/>
            <a:ext cx="55626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142347" name="Rectangle 11"/>
          <p:cNvSpPr>
            <a:spLocks noChangeArrowheads="1"/>
          </p:cNvSpPr>
          <p:nvPr/>
        </p:nvSpPr>
        <p:spPr bwMode="auto">
          <a:xfrm>
            <a:off x="762000" y="17700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42348" name="Rectangle 12"/>
          <p:cNvSpPr>
            <a:spLocks noChangeArrowheads="1"/>
          </p:cNvSpPr>
          <p:nvPr/>
        </p:nvSpPr>
        <p:spPr bwMode="auto">
          <a:xfrm>
            <a:off x="762000" y="2854325"/>
            <a:ext cx="7620000" cy="454025"/>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In your own words, explain what life skills are.</a:t>
            </a:r>
          </a:p>
        </p:txBody>
      </p:sp>
      <p:sp>
        <p:nvSpPr>
          <p:cNvPr id="142349"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0538" name="Text Box 10"/>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150539" name="Rectangle 11"/>
          <p:cNvSpPr>
            <a:spLocks noChangeArrowheads="1"/>
          </p:cNvSpPr>
          <p:nvPr/>
        </p:nvSpPr>
        <p:spPr bwMode="auto">
          <a:xfrm>
            <a:off x="762000" y="13890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50540" name="Rectangle 12"/>
          <p:cNvSpPr>
            <a:spLocks noChangeArrowheads="1"/>
          </p:cNvSpPr>
          <p:nvPr/>
        </p:nvSpPr>
        <p:spPr bwMode="auto">
          <a:xfrm>
            <a:off x="762000" y="2095500"/>
            <a:ext cx="7620000" cy="30099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Identify</a:t>
            </a:r>
            <a:r>
              <a:rPr lang="en-US" sz="2400" b="1">
                <a:solidFill>
                  <a:schemeClr val="bg1"/>
                </a:solidFill>
              </a:rPr>
              <a:t> </a:t>
            </a:r>
            <a:r>
              <a:rPr lang="en-US" sz="2400">
                <a:solidFill>
                  <a:schemeClr val="bg1"/>
                </a:solidFill>
              </a:rPr>
              <a:t>the nine life skills that can improve your health.</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Identify</a:t>
            </a:r>
            <a:r>
              <a:rPr lang="en-US" sz="2400" b="1">
                <a:solidFill>
                  <a:schemeClr val="bg1"/>
                </a:solidFill>
              </a:rPr>
              <a:t> </a:t>
            </a:r>
            <a:r>
              <a:rPr lang="en-US" sz="2400">
                <a:solidFill>
                  <a:schemeClr val="bg1"/>
                </a:solidFill>
              </a:rPr>
              <a:t>four ways that using life skills can help you.</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Explain</a:t>
            </a:r>
            <a:r>
              <a:rPr lang="en-US" sz="2400">
                <a:solidFill>
                  <a:schemeClr val="bg1"/>
                </a:solidFill>
              </a:rPr>
              <a:t> how you can check your progress in learning the life skills.</a:t>
            </a:r>
          </a:p>
        </p:txBody>
      </p:sp>
      <p:sp>
        <p:nvSpPr>
          <p:cNvPr id="150541"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8730" name="Text Box 10"/>
          <p:cNvSpPr txBox="1">
            <a:spLocks noChangeArrowheads="1"/>
          </p:cNvSpPr>
          <p:nvPr/>
        </p:nvSpPr>
        <p:spPr bwMode="auto">
          <a:xfrm>
            <a:off x="3429000" y="152400"/>
            <a:ext cx="55626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158731" name="Rectangle 11"/>
          <p:cNvSpPr>
            <a:spLocks noChangeArrowheads="1"/>
          </p:cNvSpPr>
          <p:nvPr/>
        </p:nvSpPr>
        <p:spPr bwMode="auto">
          <a:xfrm>
            <a:off x="762000" y="1922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Start Off Write</a:t>
            </a:r>
            <a:endParaRPr lang="en-US" sz="2800">
              <a:solidFill>
                <a:srgbClr val="FFCC00"/>
              </a:solidFill>
            </a:endParaRPr>
          </a:p>
        </p:txBody>
      </p:sp>
      <p:sp>
        <p:nvSpPr>
          <p:cNvPr id="158732" name="Rectangle 12"/>
          <p:cNvSpPr>
            <a:spLocks noChangeArrowheads="1"/>
          </p:cNvSpPr>
          <p:nvPr/>
        </p:nvSpPr>
        <p:spPr bwMode="auto">
          <a:xfrm>
            <a:off x="762000" y="2854325"/>
            <a:ext cx="7620000" cy="454025"/>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Which life skills are important to you and your health?</a:t>
            </a:r>
          </a:p>
        </p:txBody>
      </p:sp>
      <p:sp>
        <p:nvSpPr>
          <p:cNvPr id="158733"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7882" name="Text Box 10"/>
          <p:cNvSpPr txBox="1">
            <a:spLocks noChangeArrowheads="1"/>
          </p:cNvSpPr>
          <p:nvPr/>
        </p:nvSpPr>
        <p:spPr bwMode="auto">
          <a:xfrm>
            <a:off x="3429000" y="152400"/>
            <a:ext cx="4764088"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207883" name="Rectangle 11"/>
          <p:cNvSpPr>
            <a:spLocks noChangeArrowheads="1"/>
          </p:cNvSpPr>
          <p:nvPr/>
        </p:nvSpPr>
        <p:spPr bwMode="auto">
          <a:xfrm>
            <a:off x="762000" y="16176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The Life Skills</a:t>
            </a:r>
            <a:endParaRPr lang="en-US" sz="2800">
              <a:solidFill>
                <a:srgbClr val="FFCC00"/>
              </a:solidFill>
            </a:endParaRPr>
          </a:p>
        </p:txBody>
      </p:sp>
      <p:sp>
        <p:nvSpPr>
          <p:cNvPr id="207884" name="Rectangle 12"/>
          <p:cNvSpPr>
            <a:spLocks noChangeArrowheads="1"/>
          </p:cNvSpPr>
          <p:nvPr/>
        </p:nvSpPr>
        <p:spPr bwMode="auto">
          <a:xfrm>
            <a:off x="762000" y="2413000"/>
            <a:ext cx="7620000" cy="15494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Necessary Skills</a:t>
            </a:r>
            <a:r>
              <a:rPr lang="en-US" sz="2400" b="1">
                <a:solidFill>
                  <a:schemeClr val="bg1"/>
                </a:solidFill>
              </a:rPr>
              <a:t> </a:t>
            </a:r>
            <a:r>
              <a:rPr lang="en-US" sz="2400">
                <a:solidFill>
                  <a:schemeClr val="bg1"/>
                </a:solidFill>
              </a:rPr>
              <a:t>The table on the next slide lists the life skills that can help you maintain a healthy life. Which of these life skills do you already practice well? Which do you need to improve?	</a:t>
            </a:r>
          </a:p>
        </p:txBody>
      </p:sp>
      <p:sp>
        <p:nvSpPr>
          <p:cNvPr id="207885"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8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7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6202" name="Text Box 10"/>
          <p:cNvSpPr txBox="1">
            <a:spLocks noChangeArrowheads="1"/>
          </p:cNvSpPr>
          <p:nvPr/>
        </p:nvSpPr>
        <p:spPr bwMode="auto">
          <a:xfrm>
            <a:off x="3429000" y="152400"/>
            <a:ext cx="44958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36203" name="Rectangle 11"/>
          <p:cNvSpPr>
            <a:spLocks noChangeArrowheads="1"/>
          </p:cNvSpPr>
          <p:nvPr/>
        </p:nvSpPr>
        <p:spPr bwMode="auto">
          <a:xfrm>
            <a:off x="762000" y="1922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36204" name="Rectangle 12"/>
          <p:cNvSpPr>
            <a:spLocks noChangeArrowheads="1"/>
          </p:cNvSpPr>
          <p:nvPr/>
        </p:nvSpPr>
        <p:spPr bwMode="auto">
          <a:xfrm>
            <a:off x="762000" y="2778125"/>
            <a:ext cx="7620000" cy="454025"/>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Make a list of habits that lead to good health.</a:t>
            </a:r>
          </a:p>
        </p:txBody>
      </p:sp>
      <p:sp>
        <p:nvSpPr>
          <p:cNvPr id="136205"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115716" name="Rectangle 4"/>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115769" name="Picture 57" descr=" Health_OHT_GR_6_002.jpg                                       0016C6C8&#10;Virginia's HD                  BC84E66E:"/>
          <p:cNvPicPr>
            <a:picLocks noChangeAspect="1" noChangeArrowheads="1"/>
          </p:cNvPicPr>
          <p:nvPr/>
        </p:nvPicPr>
        <p:blipFill>
          <a:blip r:embed="rId4" cstate="print"/>
          <a:srcRect/>
          <a:stretch>
            <a:fillRect/>
          </a:stretch>
        </p:blipFill>
        <p:spPr bwMode="auto">
          <a:xfrm>
            <a:off x="3200400" y="914400"/>
            <a:ext cx="4572000" cy="5257800"/>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9691" name="Text Box 11"/>
          <p:cNvSpPr txBox="1">
            <a:spLocks noChangeArrowheads="1"/>
          </p:cNvSpPr>
          <p:nvPr/>
        </p:nvSpPr>
        <p:spPr bwMode="auto">
          <a:xfrm>
            <a:off x="3429000" y="152400"/>
            <a:ext cx="51054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199692" name="Rectangle 12"/>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
        <p:nvSpPr>
          <p:cNvPr id="199695" name="Rectangle 15"/>
          <p:cNvSpPr>
            <a:spLocks noChangeArrowheads="1"/>
          </p:cNvSpPr>
          <p:nvPr/>
        </p:nvSpPr>
        <p:spPr bwMode="auto">
          <a:xfrm>
            <a:off x="1008063" y="2057400"/>
            <a:ext cx="3487737" cy="2060575"/>
          </a:xfrm>
          <a:prstGeom prst="rect">
            <a:avLst/>
          </a:prstGeom>
          <a:noFill/>
          <a:ln w="12700">
            <a:noFill/>
            <a:miter lim="800000"/>
            <a:headEnd/>
            <a:tailEnd/>
          </a:ln>
          <a:effectLst/>
        </p:spPr>
        <p:txBody>
          <a:bodyPr lIns="90487" tIns="44450" rIns="90487" bIns="44450">
            <a:spAutoFit/>
          </a:bodyPr>
          <a:lstStyle/>
          <a:p>
            <a:pPr>
              <a:lnSpc>
                <a:spcPct val="90000"/>
              </a:lnSpc>
              <a:buClr>
                <a:srgbClr val="FFCC00"/>
              </a:buClr>
            </a:pPr>
            <a:r>
              <a:rPr lang="en-US" sz="2400">
                <a:solidFill>
                  <a:schemeClr val="bg1"/>
                </a:solidFill>
              </a:rPr>
              <a:t>Remember that the best way to master any skill is to practice it. For example, you can do this </a:t>
            </a:r>
            <a:r>
              <a:rPr lang="en-US" sz="2400" i="1">
                <a:solidFill>
                  <a:schemeClr val="bg1"/>
                </a:solidFill>
              </a:rPr>
              <a:t>Life Skills Activity</a:t>
            </a:r>
            <a:r>
              <a:rPr lang="en-US" sz="2400">
                <a:solidFill>
                  <a:schemeClr val="bg1"/>
                </a:solidFill>
              </a:rPr>
              <a:t> to practice wellness.</a:t>
            </a:r>
          </a:p>
        </p:txBody>
      </p:sp>
      <p:sp>
        <p:nvSpPr>
          <p:cNvPr id="199696" name="Rectangle 16"/>
          <p:cNvSpPr>
            <a:spLocks noChangeArrowheads="1"/>
          </p:cNvSpPr>
          <p:nvPr/>
        </p:nvSpPr>
        <p:spPr bwMode="auto">
          <a:xfrm>
            <a:off x="823913" y="1189038"/>
            <a:ext cx="5805487" cy="519112"/>
          </a:xfrm>
          <a:prstGeom prst="rect">
            <a:avLst/>
          </a:prstGeom>
          <a:noFill/>
          <a:ln w="12700">
            <a:noFill/>
            <a:miter lim="800000"/>
            <a:headEnd/>
            <a:tailEnd/>
          </a:ln>
          <a:effectLst/>
        </p:spPr>
        <p:txBody>
          <a:bodyPr>
            <a:spAutoFit/>
          </a:bodyPr>
          <a:lstStyle/>
          <a:p>
            <a:r>
              <a:rPr lang="en-US" sz="2800" b="1">
                <a:solidFill>
                  <a:srgbClr val="FFCC00"/>
                </a:solidFill>
              </a:rPr>
              <a:t>Using the Life Skills</a:t>
            </a:r>
          </a:p>
        </p:txBody>
      </p:sp>
      <p:pic>
        <p:nvPicPr>
          <p:cNvPr id="199699" name="Picture 19" descr="DH-Green_Ch1_pg14_30.jpg                                       0016C6CF&#10;Virginia's HD                  BC84E66E:"/>
          <p:cNvPicPr>
            <a:picLocks noChangeAspect="1" noChangeArrowheads="1"/>
          </p:cNvPicPr>
          <p:nvPr/>
        </p:nvPicPr>
        <p:blipFill>
          <a:blip r:embed="rId4" cstate="print"/>
          <a:srcRect/>
          <a:stretch>
            <a:fillRect/>
          </a:stretch>
        </p:blipFill>
        <p:spPr bwMode="auto">
          <a:xfrm>
            <a:off x="4724400" y="1189038"/>
            <a:ext cx="3398838" cy="4311650"/>
          </a:xfrm>
          <a:prstGeom prst="rect">
            <a:avLst/>
          </a:prstGeom>
          <a:noFill/>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1738" name="Text Box 10"/>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201739" name="Rectangle 11"/>
          <p:cNvSpPr>
            <a:spLocks noChangeArrowheads="1"/>
          </p:cNvSpPr>
          <p:nvPr/>
        </p:nvSpPr>
        <p:spPr bwMode="auto">
          <a:xfrm>
            <a:off x="762000" y="160972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Checking Your Progress</a:t>
            </a:r>
            <a:endParaRPr lang="en-US" sz="2800">
              <a:solidFill>
                <a:srgbClr val="FFCC00"/>
              </a:solidFill>
            </a:endParaRPr>
          </a:p>
        </p:txBody>
      </p:sp>
      <p:sp>
        <p:nvSpPr>
          <p:cNvPr id="201740" name="Rectangle 12"/>
          <p:cNvSpPr>
            <a:spLocks noChangeArrowheads="1"/>
          </p:cNvSpPr>
          <p:nvPr/>
        </p:nvSpPr>
        <p:spPr bwMode="auto">
          <a:xfrm>
            <a:off x="762000" y="2295525"/>
            <a:ext cx="7620000" cy="23526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a:solidFill>
                  <a:schemeClr val="bg1"/>
                </a:solidFill>
              </a:rPr>
              <a:t>To assess your progress in using life skills, ask yourself questions such as:</a:t>
            </a:r>
          </a:p>
          <a:p>
            <a:pPr marL="457200" indent="-457200">
              <a:spcBef>
                <a:spcPct val="40000"/>
              </a:spcBef>
              <a:buClr>
                <a:srgbClr val="FFCC00"/>
              </a:buClr>
            </a:pPr>
            <a:r>
              <a:rPr lang="en-US" sz="2400">
                <a:solidFill>
                  <a:schemeClr val="bg1"/>
                </a:solidFill>
              </a:rPr>
              <a:t>	</a:t>
            </a:r>
            <a:r>
              <a:rPr lang="en-US" sz="2400">
                <a:solidFill>
                  <a:srgbClr val="FFCC00"/>
                </a:solidFill>
              </a:rPr>
              <a:t>1.</a:t>
            </a:r>
            <a:r>
              <a:rPr lang="en-US" sz="2400">
                <a:solidFill>
                  <a:schemeClr val="bg1"/>
                </a:solidFill>
              </a:rPr>
              <a:t> Which skills do I use the most?</a:t>
            </a:r>
          </a:p>
          <a:p>
            <a:pPr marL="457200" indent="-457200">
              <a:spcBef>
                <a:spcPct val="40000"/>
              </a:spcBef>
              <a:buClr>
                <a:srgbClr val="FFCC00"/>
              </a:buClr>
            </a:pPr>
            <a:r>
              <a:rPr lang="en-US" sz="2400">
                <a:solidFill>
                  <a:schemeClr val="bg1"/>
                </a:solidFill>
              </a:rPr>
              <a:t>	</a:t>
            </a:r>
            <a:r>
              <a:rPr lang="en-US" sz="2400">
                <a:solidFill>
                  <a:srgbClr val="FFCC00"/>
                </a:solidFill>
              </a:rPr>
              <a:t>2.</a:t>
            </a:r>
            <a:r>
              <a:rPr lang="en-US" sz="2400">
                <a:solidFill>
                  <a:schemeClr val="bg1"/>
                </a:solidFill>
              </a:rPr>
              <a:t> Which life skills do I feel comfortable using?</a:t>
            </a:r>
          </a:p>
          <a:p>
            <a:pPr marL="457200" indent="-457200">
              <a:spcBef>
                <a:spcPct val="40000"/>
              </a:spcBef>
              <a:buClr>
                <a:srgbClr val="FFCC00"/>
              </a:buClr>
            </a:pPr>
            <a:r>
              <a:rPr lang="en-US" sz="2400">
                <a:solidFill>
                  <a:schemeClr val="bg1"/>
                </a:solidFill>
              </a:rPr>
              <a:t>	</a:t>
            </a:r>
            <a:r>
              <a:rPr lang="en-US" sz="2400">
                <a:solidFill>
                  <a:srgbClr val="FFCC00"/>
                </a:solidFill>
              </a:rPr>
              <a:t>3.</a:t>
            </a:r>
            <a:r>
              <a:rPr lang="en-US" sz="2400">
                <a:solidFill>
                  <a:schemeClr val="bg1"/>
                </a:solidFill>
              </a:rPr>
              <a:t> Which skills do I still need help with?</a:t>
            </a:r>
          </a:p>
        </p:txBody>
      </p:sp>
      <p:sp>
        <p:nvSpPr>
          <p:cNvPr id="201741"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40">
                                            <p:txEl>
                                              <p:pRg st="3" end="3"/>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201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3786" name="Text Box 10"/>
          <p:cNvSpPr txBox="1">
            <a:spLocks noChangeArrowheads="1"/>
          </p:cNvSpPr>
          <p:nvPr/>
        </p:nvSpPr>
        <p:spPr bwMode="auto">
          <a:xfrm>
            <a:off x="3429000" y="152400"/>
            <a:ext cx="49530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203787" name="Rectangle 11"/>
          <p:cNvSpPr>
            <a:spLocks noChangeArrowheads="1"/>
          </p:cNvSpPr>
          <p:nvPr/>
        </p:nvSpPr>
        <p:spPr bwMode="auto">
          <a:xfrm>
            <a:off x="762000" y="1693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Life Skills and Staying Healthy</a:t>
            </a:r>
            <a:endParaRPr lang="en-US" sz="2800">
              <a:solidFill>
                <a:srgbClr val="FFCC00"/>
              </a:solidFill>
            </a:endParaRPr>
          </a:p>
        </p:txBody>
      </p:sp>
      <p:sp>
        <p:nvSpPr>
          <p:cNvPr id="203788" name="Rectangle 12"/>
          <p:cNvSpPr>
            <a:spLocks noChangeArrowheads="1"/>
          </p:cNvSpPr>
          <p:nvPr/>
        </p:nvSpPr>
        <p:spPr bwMode="auto">
          <a:xfrm>
            <a:off x="762000" y="2428875"/>
            <a:ext cx="7620000" cy="26447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Keep Making Good Choices</a:t>
            </a:r>
            <a:r>
              <a:rPr lang="en-US" sz="2400" b="1">
                <a:solidFill>
                  <a:schemeClr val="bg1"/>
                </a:solidFill>
              </a:rPr>
              <a:t> </a:t>
            </a:r>
            <a:r>
              <a:rPr lang="en-US" sz="2400">
                <a:solidFill>
                  <a:schemeClr val="bg1"/>
                </a:solidFill>
              </a:rPr>
              <a:t>Staying healthy takes some effort. But knowing how and when to use the life skills will make staying healthy easier. Think about how you will use the life skills when you face a problem. If you plan ahead, you will find it much easier to deal with problems when they arise.</a:t>
            </a:r>
          </a:p>
        </p:txBody>
      </p:sp>
      <p:sp>
        <p:nvSpPr>
          <p:cNvPr id="203789"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8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3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Health and Wellness</a:t>
            </a:r>
          </a:p>
        </p:txBody>
      </p:sp>
      <p:sp>
        <p:nvSpPr>
          <p:cNvPr id="297987" name="Rectangle 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297988" name="Picture 4" descr="DH-Green_Ch1_pg3_02.jpg                                        0016C6CF&#10;Virginia's HD                  BC84E66E:"/>
          <p:cNvPicPr>
            <a:picLocks noChangeAspect="1" noChangeArrowheads="1"/>
          </p:cNvPicPr>
          <p:nvPr/>
        </p:nvPicPr>
        <p:blipFill>
          <a:blip r:embed="rId3" cstate="print"/>
          <a:srcRect/>
          <a:stretch>
            <a:fillRect/>
          </a:stretch>
        </p:blipFill>
        <p:spPr bwMode="auto">
          <a:xfrm>
            <a:off x="1524000" y="1030288"/>
            <a:ext cx="6172200" cy="4899025"/>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3429000" y="152400"/>
            <a:ext cx="44196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300035" name="Rectangle 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300037" name="Picture 5" descr="DH-Green_Ch1_pg6_11.jpg                                        0016C6CF&#10;Virginia's HD                  BC84E66E:"/>
          <p:cNvPicPr>
            <a:picLocks noChangeAspect="1" noChangeArrowheads="1"/>
          </p:cNvPicPr>
          <p:nvPr/>
        </p:nvPicPr>
        <p:blipFill>
          <a:blip r:embed="rId3" cstate="print"/>
          <a:srcRect/>
          <a:stretch>
            <a:fillRect/>
          </a:stretch>
        </p:blipFill>
        <p:spPr bwMode="auto">
          <a:xfrm>
            <a:off x="825500" y="1752600"/>
            <a:ext cx="7594600" cy="3402013"/>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3429000" y="152400"/>
            <a:ext cx="5105400" cy="396875"/>
          </a:xfrm>
          <a:prstGeom prst="rect">
            <a:avLst/>
          </a:prstGeom>
          <a:noFill/>
          <a:ln w="12700">
            <a:noFill/>
            <a:miter lim="800000"/>
            <a:headEnd/>
            <a:tailEnd/>
          </a:ln>
          <a:effectLst/>
        </p:spPr>
        <p:txBody>
          <a:bodyPr>
            <a:spAutoFit/>
          </a:bodyPr>
          <a:lstStyle/>
          <a:p>
            <a:r>
              <a:rPr lang="en-US" sz="1800" b="1">
                <a:solidFill>
                  <a:srgbClr val="FFCC00"/>
                </a:solidFill>
              </a:rPr>
              <a:t>Lesson 4</a:t>
            </a:r>
            <a:r>
              <a:rPr lang="en-US" sz="2000" b="1">
                <a:solidFill>
                  <a:srgbClr val="FFCC00"/>
                </a:solidFill>
              </a:rPr>
              <a:t> </a:t>
            </a:r>
            <a:r>
              <a:rPr lang="en-US" sz="1700" b="1">
                <a:solidFill>
                  <a:schemeClr val="bg1"/>
                </a:solidFill>
              </a:rPr>
              <a:t>Life Skills to Improve Your Health</a:t>
            </a:r>
          </a:p>
        </p:txBody>
      </p:sp>
      <p:sp>
        <p:nvSpPr>
          <p:cNvPr id="302083" name="Rectangle 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pic>
        <p:nvPicPr>
          <p:cNvPr id="302084" name="Picture 4" descr="DH-Green_Ch1_pg14_30.jpg                                       0016C6CF&#10;Virginia's HD                  BC84E66E:"/>
          <p:cNvPicPr>
            <a:picLocks noChangeAspect="1" noChangeArrowheads="1"/>
          </p:cNvPicPr>
          <p:nvPr/>
        </p:nvPicPr>
        <p:blipFill>
          <a:blip r:embed="rId3" cstate="print"/>
          <a:srcRect/>
          <a:stretch>
            <a:fillRect/>
          </a:stretch>
        </p:blipFill>
        <p:spPr bwMode="auto">
          <a:xfrm>
            <a:off x="2705100" y="1066800"/>
            <a:ext cx="3903663" cy="4953000"/>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4394" name="Text Box 10"/>
          <p:cNvSpPr txBox="1">
            <a:spLocks noChangeArrowheads="1"/>
          </p:cNvSpPr>
          <p:nvPr/>
        </p:nvSpPr>
        <p:spPr bwMode="auto">
          <a:xfrm>
            <a:off x="3429000" y="152400"/>
            <a:ext cx="4343400" cy="7016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a:p>
            <a:endParaRPr lang="en-US" sz="2000" b="1">
              <a:solidFill>
                <a:schemeClr val="bg1"/>
              </a:solidFill>
            </a:endParaRPr>
          </a:p>
        </p:txBody>
      </p:sp>
      <p:sp>
        <p:nvSpPr>
          <p:cNvPr id="144395" name="Rectangle 11"/>
          <p:cNvSpPr>
            <a:spLocks noChangeArrowheads="1"/>
          </p:cNvSpPr>
          <p:nvPr/>
        </p:nvSpPr>
        <p:spPr bwMode="auto">
          <a:xfrm>
            <a:off x="762000" y="1693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44396" name="Rectangle 12"/>
          <p:cNvSpPr>
            <a:spLocks noChangeArrowheads="1"/>
          </p:cNvSpPr>
          <p:nvPr/>
        </p:nvSpPr>
        <p:spPr bwMode="auto">
          <a:xfrm>
            <a:off x="762000" y="2641600"/>
            <a:ext cx="7620000" cy="191452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Identify</a:t>
            </a:r>
            <a:r>
              <a:rPr lang="en-US" sz="2400" b="1">
                <a:solidFill>
                  <a:schemeClr val="bg1"/>
                </a:solidFill>
              </a:rPr>
              <a:t> </a:t>
            </a:r>
            <a:r>
              <a:rPr lang="en-US" sz="2400">
                <a:solidFill>
                  <a:schemeClr val="bg1"/>
                </a:solidFill>
              </a:rPr>
              <a:t>the four parts of health.</a:t>
            </a:r>
          </a:p>
          <a:p>
            <a:pPr marL="457200" indent="-457200">
              <a:buClr>
                <a:srgbClr val="FFCC00"/>
              </a:buClr>
              <a:buFontTx/>
              <a:buChar char="•"/>
            </a:pPr>
            <a:endParaRPr lang="en-US" sz="2400">
              <a:solidFill>
                <a:schemeClr val="bg1"/>
              </a:solidFill>
            </a:endParaRPr>
          </a:p>
          <a:p>
            <a:pPr marL="457200" indent="-457200">
              <a:buClr>
                <a:srgbClr val="FFCC00"/>
              </a:buClr>
              <a:buFontTx/>
              <a:buChar char="•"/>
            </a:pPr>
            <a:r>
              <a:rPr lang="en-US" sz="2400" b="1">
                <a:solidFill>
                  <a:srgbClr val="FFCC00"/>
                </a:solidFill>
              </a:rPr>
              <a:t>Explain</a:t>
            </a:r>
            <a:r>
              <a:rPr lang="en-US" sz="2400" b="1">
                <a:solidFill>
                  <a:schemeClr val="bg1"/>
                </a:solidFill>
              </a:rPr>
              <a:t> </a:t>
            </a:r>
            <a:r>
              <a:rPr lang="en-US" sz="2400">
                <a:solidFill>
                  <a:schemeClr val="bg1"/>
                </a:solidFill>
              </a:rPr>
              <a:t>how the four parts of health affect your wellness.</a:t>
            </a:r>
          </a:p>
          <a:p>
            <a:pPr marL="457200" indent="-457200">
              <a:buClr>
                <a:srgbClr val="FFCC00"/>
              </a:buClr>
            </a:pPr>
            <a:endParaRPr lang="en-US" sz="2400">
              <a:solidFill>
                <a:schemeClr val="bg1"/>
              </a:solidFill>
            </a:endParaRPr>
          </a:p>
        </p:txBody>
      </p:sp>
      <p:sp>
        <p:nvSpPr>
          <p:cNvPr id="14439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2586" name="Text Box 10"/>
          <p:cNvSpPr txBox="1">
            <a:spLocks noChangeArrowheads="1"/>
          </p:cNvSpPr>
          <p:nvPr/>
        </p:nvSpPr>
        <p:spPr bwMode="auto">
          <a:xfrm>
            <a:off x="3429000" y="152400"/>
            <a:ext cx="4495800" cy="7016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a:p>
            <a:endParaRPr lang="en-US" sz="2000" b="1">
              <a:solidFill>
                <a:schemeClr val="bg1"/>
              </a:solidFill>
            </a:endParaRPr>
          </a:p>
        </p:txBody>
      </p:sp>
      <p:sp>
        <p:nvSpPr>
          <p:cNvPr id="152587" name="Rectangle 11"/>
          <p:cNvSpPr>
            <a:spLocks noChangeArrowheads="1"/>
          </p:cNvSpPr>
          <p:nvPr/>
        </p:nvSpPr>
        <p:spPr bwMode="auto">
          <a:xfrm>
            <a:off x="762000" y="1922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Start Off Write</a:t>
            </a:r>
            <a:endParaRPr lang="en-US" sz="2800">
              <a:solidFill>
                <a:srgbClr val="FFCC00"/>
              </a:solidFill>
            </a:endParaRPr>
          </a:p>
        </p:txBody>
      </p:sp>
      <p:sp>
        <p:nvSpPr>
          <p:cNvPr id="152588" name="Rectangle 12"/>
          <p:cNvSpPr>
            <a:spLocks noChangeArrowheads="1"/>
          </p:cNvSpPr>
          <p:nvPr/>
        </p:nvSpPr>
        <p:spPr bwMode="auto">
          <a:xfrm>
            <a:off x="762000" y="2778125"/>
            <a:ext cx="7620000" cy="819150"/>
          </a:xfrm>
          <a:prstGeom prst="rect">
            <a:avLst/>
          </a:prstGeom>
          <a:noFill/>
          <a:ln w="12700">
            <a:noFill/>
            <a:miter lim="800000"/>
            <a:headEnd/>
            <a:tailEnd/>
          </a:ln>
          <a:effectLst/>
        </p:spPr>
        <p:txBody>
          <a:bodyPr lIns="90487" tIns="44450" rIns="90487" bIns="44450">
            <a:spAutoFit/>
          </a:bodyPr>
          <a:lstStyle/>
          <a:p>
            <a:r>
              <a:rPr lang="en-US" sz="2400">
                <a:solidFill>
                  <a:schemeClr val="bg1"/>
                </a:solidFill>
              </a:rPr>
              <a:t>What are some ways that you can take care of your health?</a:t>
            </a:r>
          </a:p>
        </p:txBody>
      </p:sp>
      <p:sp>
        <p:nvSpPr>
          <p:cNvPr id="152589"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7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4874" name="Text Box 10"/>
          <p:cNvSpPr txBox="1">
            <a:spLocks noChangeArrowheads="1"/>
          </p:cNvSpPr>
          <p:nvPr/>
        </p:nvSpPr>
        <p:spPr bwMode="auto">
          <a:xfrm>
            <a:off x="3429000" y="152400"/>
            <a:ext cx="4343400" cy="7016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a:p>
            <a:endParaRPr lang="en-US" sz="2000" b="1">
              <a:solidFill>
                <a:schemeClr val="bg1"/>
              </a:solidFill>
            </a:endParaRPr>
          </a:p>
        </p:txBody>
      </p:sp>
      <p:sp>
        <p:nvSpPr>
          <p:cNvPr id="164875" name="Rectangle 11"/>
          <p:cNvSpPr>
            <a:spLocks noChangeArrowheads="1"/>
          </p:cNvSpPr>
          <p:nvPr/>
        </p:nvSpPr>
        <p:spPr bwMode="auto">
          <a:xfrm>
            <a:off x="762000" y="13716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Your Physical Health</a:t>
            </a:r>
            <a:endParaRPr lang="en-US" sz="2800">
              <a:solidFill>
                <a:srgbClr val="FFCC00"/>
              </a:solidFill>
            </a:endParaRPr>
          </a:p>
        </p:txBody>
      </p:sp>
      <p:sp>
        <p:nvSpPr>
          <p:cNvPr id="164876" name="Rectangle 12"/>
          <p:cNvSpPr>
            <a:spLocks noChangeArrowheads="1"/>
          </p:cNvSpPr>
          <p:nvPr/>
        </p:nvSpPr>
        <p:spPr bwMode="auto">
          <a:xfrm>
            <a:off x="762000" y="2057400"/>
            <a:ext cx="7620000" cy="3192463"/>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a:solidFill>
                  <a:schemeClr val="bg1"/>
                </a:solidFill>
              </a:rPr>
              <a:t>Things that you can do to maintain your physical health include the following:</a:t>
            </a:r>
          </a:p>
          <a:p>
            <a:pPr marL="457200" indent="-457200">
              <a:spcBef>
                <a:spcPct val="30000"/>
              </a:spcBef>
              <a:buClr>
                <a:srgbClr val="FFCC00"/>
              </a:buClr>
            </a:pPr>
            <a:r>
              <a:rPr lang="en-US" sz="2400">
                <a:solidFill>
                  <a:schemeClr val="bg1"/>
                </a:solidFill>
              </a:rPr>
              <a:t>	</a:t>
            </a:r>
            <a:r>
              <a:rPr lang="en-US" sz="2400">
                <a:solidFill>
                  <a:srgbClr val="FFCC00"/>
                </a:solidFill>
              </a:rPr>
              <a:t>1.</a:t>
            </a:r>
            <a:r>
              <a:rPr lang="en-US" sz="2400">
                <a:solidFill>
                  <a:schemeClr val="bg1"/>
                </a:solidFill>
              </a:rPr>
              <a:t> eating balanced meals</a:t>
            </a:r>
          </a:p>
          <a:p>
            <a:pPr marL="457200" indent="-457200">
              <a:spcBef>
                <a:spcPct val="30000"/>
              </a:spcBef>
              <a:buClr>
                <a:srgbClr val="FFCC00"/>
              </a:buClr>
            </a:pPr>
            <a:r>
              <a:rPr lang="en-US" sz="2400">
                <a:solidFill>
                  <a:schemeClr val="bg1"/>
                </a:solidFill>
              </a:rPr>
              <a:t>	</a:t>
            </a:r>
            <a:r>
              <a:rPr lang="en-US" sz="2400">
                <a:solidFill>
                  <a:srgbClr val="FFCC00"/>
                </a:solidFill>
              </a:rPr>
              <a:t>2.</a:t>
            </a:r>
            <a:r>
              <a:rPr lang="en-US" sz="2400">
                <a:solidFill>
                  <a:schemeClr val="bg1"/>
                </a:solidFill>
              </a:rPr>
              <a:t> exercising</a:t>
            </a:r>
          </a:p>
          <a:p>
            <a:pPr marL="457200" indent="-457200">
              <a:spcBef>
                <a:spcPct val="30000"/>
              </a:spcBef>
              <a:buClr>
                <a:srgbClr val="FFCC00"/>
              </a:buClr>
            </a:pPr>
            <a:r>
              <a:rPr lang="en-US" sz="2400">
                <a:solidFill>
                  <a:schemeClr val="bg1"/>
                </a:solidFill>
              </a:rPr>
              <a:t>	</a:t>
            </a:r>
            <a:r>
              <a:rPr lang="en-US" sz="2400">
                <a:solidFill>
                  <a:srgbClr val="FFCC00"/>
                </a:solidFill>
              </a:rPr>
              <a:t>3.</a:t>
            </a:r>
            <a:r>
              <a:rPr lang="en-US" sz="2400">
                <a:solidFill>
                  <a:schemeClr val="bg1"/>
                </a:solidFill>
              </a:rPr>
              <a:t> getting 8 hours of sleep every night</a:t>
            </a:r>
          </a:p>
          <a:p>
            <a:pPr marL="457200" indent="-457200">
              <a:spcBef>
                <a:spcPct val="30000"/>
              </a:spcBef>
              <a:buClr>
                <a:srgbClr val="FFCC00"/>
              </a:buClr>
            </a:pPr>
            <a:r>
              <a:rPr lang="en-US" sz="2400">
                <a:solidFill>
                  <a:schemeClr val="bg1"/>
                </a:solidFill>
              </a:rPr>
              <a:t>	</a:t>
            </a:r>
            <a:r>
              <a:rPr lang="en-US" sz="2400">
                <a:solidFill>
                  <a:srgbClr val="FFCC00"/>
                </a:solidFill>
              </a:rPr>
              <a:t>4.</a:t>
            </a:r>
            <a:r>
              <a:rPr lang="en-US" sz="2400">
                <a:solidFill>
                  <a:schemeClr val="bg1"/>
                </a:solidFill>
              </a:rPr>
              <a:t> maintaining good hygiene</a:t>
            </a:r>
          </a:p>
          <a:p>
            <a:pPr marL="457200" indent="-457200">
              <a:spcBef>
                <a:spcPct val="30000"/>
              </a:spcBef>
              <a:buClr>
                <a:srgbClr val="FFCC00"/>
              </a:buClr>
            </a:pPr>
            <a:r>
              <a:rPr lang="en-US" sz="2400">
                <a:solidFill>
                  <a:schemeClr val="bg1"/>
                </a:solidFill>
              </a:rPr>
              <a:t>	</a:t>
            </a:r>
            <a:r>
              <a:rPr lang="en-US" sz="2400">
                <a:solidFill>
                  <a:srgbClr val="FFCC00"/>
                </a:solidFill>
              </a:rPr>
              <a:t>5.</a:t>
            </a:r>
            <a:r>
              <a:rPr lang="en-US" sz="2400">
                <a:solidFill>
                  <a:schemeClr val="bg1"/>
                </a:solidFill>
              </a:rPr>
              <a:t> avoiding alcohol, drugs, and tobacco</a:t>
            </a:r>
          </a:p>
        </p:txBody>
      </p:sp>
      <p:sp>
        <p:nvSpPr>
          <p:cNvPr id="16487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48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48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48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4876">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164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71018"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71019" name="Rectangle 11"/>
          <p:cNvSpPr>
            <a:spLocks noChangeArrowheads="1"/>
          </p:cNvSpPr>
          <p:nvPr/>
        </p:nvSpPr>
        <p:spPr bwMode="auto">
          <a:xfrm>
            <a:off x="762000" y="157162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Your Emotional Health</a:t>
            </a:r>
            <a:endParaRPr lang="en-US" sz="2800">
              <a:solidFill>
                <a:srgbClr val="FFCC00"/>
              </a:solidFill>
            </a:endParaRPr>
          </a:p>
        </p:txBody>
      </p:sp>
      <p:sp>
        <p:nvSpPr>
          <p:cNvPr id="171020" name="Rectangle 12"/>
          <p:cNvSpPr>
            <a:spLocks noChangeArrowheads="1"/>
          </p:cNvSpPr>
          <p:nvPr/>
        </p:nvSpPr>
        <p:spPr bwMode="auto">
          <a:xfrm>
            <a:off x="762000" y="2181225"/>
            <a:ext cx="7620000" cy="3228975"/>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What Is Emotional Health?</a:t>
            </a:r>
            <a:r>
              <a:rPr lang="en-US" sz="2400" b="1">
                <a:solidFill>
                  <a:schemeClr val="bg1"/>
                </a:solidFill>
              </a:rPr>
              <a:t> </a:t>
            </a:r>
            <a:r>
              <a:rPr lang="en-US" sz="2400">
                <a:solidFill>
                  <a:schemeClr val="bg1"/>
                </a:solidFill>
              </a:rPr>
              <a:t>Emotional health is the way you recognize and deal with your feelings.</a:t>
            </a:r>
            <a:endParaRPr lang="en-US" sz="2400" b="1">
              <a:solidFill>
                <a:schemeClr val="bg1"/>
              </a:solidFill>
            </a:endParaRPr>
          </a:p>
          <a:p>
            <a:pPr marL="457200" indent="-457200">
              <a:lnSpc>
                <a:spcPct val="60000"/>
              </a:lnSpc>
              <a:buClr>
                <a:srgbClr val="FFCC00"/>
              </a:buClr>
              <a:buFontTx/>
              <a:buChar char="•"/>
            </a:pPr>
            <a:endParaRPr lang="en-US" sz="2400" b="1">
              <a:solidFill>
                <a:schemeClr val="bg1"/>
              </a:solidFill>
            </a:endParaRPr>
          </a:p>
          <a:p>
            <a:pPr marL="457200" indent="-457200">
              <a:buClr>
                <a:srgbClr val="FFCC00"/>
              </a:buClr>
              <a:buFontTx/>
              <a:buChar char="•"/>
            </a:pPr>
            <a:r>
              <a:rPr lang="en-US" sz="2400" b="1">
                <a:solidFill>
                  <a:srgbClr val="FFCC00"/>
                </a:solidFill>
              </a:rPr>
              <a:t>Healthy Emotions</a:t>
            </a:r>
            <a:r>
              <a:rPr lang="en-US" sz="2400" b="1">
                <a:solidFill>
                  <a:schemeClr val="bg1"/>
                </a:solidFill>
              </a:rPr>
              <a:t> </a:t>
            </a:r>
            <a:r>
              <a:rPr lang="en-US" sz="2400">
                <a:solidFill>
                  <a:schemeClr val="bg1"/>
                </a:solidFill>
              </a:rPr>
              <a:t>People with emotional health are able to:</a:t>
            </a:r>
          </a:p>
          <a:p>
            <a:pPr marL="914400" lvl="1" indent="-457200">
              <a:buClr>
                <a:srgbClr val="FFCC00"/>
              </a:buClr>
              <a:buFontTx/>
              <a:buAutoNum type="arabicPeriod"/>
            </a:pPr>
            <a:r>
              <a:rPr lang="en-US" sz="2400">
                <a:solidFill>
                  <a:schemeClr val="bg1"/>
                </a:solidFill>
              </a:rPr>
              <a:t>express emotions in calm and healthy ways</a:t>
            </a:r>
          </a:p>
          <a:p>
            <a:pPr marL="914400" lvl="1" indent="-457200">
              <a:buClr>
                <a:srgbClr val="FFCC00"/>
              </a:buClr>
              <a:buFontTx/>
              <a:buAutoNum type="arabicPeriod"/>
            </a:pPr>
            <a:r>
              <a:rPr lang="en-US" sz="2400">
                <a:solidFill>
                  <a:schemeClr val="bg1"/>
                </a:solidFill>
              </a:rPr>
              <a:t>deal with sadness and ask help if needed</a:t>
            </a:r>
          </a:p>
          <a:p>
            <a:pPr marL="914400" lvl="1" indent="-457200">
              <a:buClr>
                <a:srgbClr val="FFCC00"/>
              </a:buClr>
              <a:buFontTx/>
              <a:buAutoNum type="arabicPeriod"/>
            </a:pPr>
            <a:r>
              <a:rPr lang="en-US" sz="2400">
                <a:solidFill>
                  <a:schemeClr val="bg1"/>
                </a:solidFill>
              </a:rPr>
              <a:t>accept their strengths and weaknesses</a:t>
            </a:r>
          </a:p>
          <a:p>
            <a:pPr marL="914400" lvl="1" indent="-457200">
              <a:buClr>
                <a:srgbClr val="FFCC00"/>
              </a:buClr>
              <a:buFontTx/>
              <a:buAutoNum type="arabicPeriod"/>
            </a:pPr>
            <a:endParaRPr lang="en-US" sz="2400">
              <a:solidFill>
                <a:schemeClr val="bg1"/>
              </a:solidFill>
            </a:endParaRPr>
          </a:p>
        </p:txBody>
      </p:sp>
      <p:sp>
        <p:nvSpPr>
          <p:cNvPr id="171021"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10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10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10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1020">
                                            <p:txEl>
                                              <p:pRg st="5" end="5"/>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71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0"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73066"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73067" name="Rectangle 11"/>
          <p:cNvSpPr>
            <a:spLocks noChangeArrowheads="1"/>
          </p:cNvSpPr>
          <p:nvPr/>
        </p:nvSpPr>
        <p:spPr bwMode="auto">
          <a:xfrm>
            <a:off x="762000" y="15113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Your Mental Health</a:t>
            </a:r>
            <a:endParaRPr lang="en-US" sz="2800">
              <a:solidFill>
                <a:srgbClr val="FFCC00"/>
              </a:solidFill>
            </a:endParaRPr>
          </a:p>
        </p:txBody>
      </p:sp>
      <p:sp>
        <p:nvSpPr>
          <p:cNvPr id="173068" name="Rectangle 12"/>
          <p:cNvSpPr>
            <a:spLocks noChangeArrowheads="1"/>
          </p:cNvSpPr>
          <p:nvPr/>
        </p:nvSpPr>
        <p:spPr bwMode="auto">
          <a:xfrm>
            <a:off x="762000" y="2120900"/>
            <a:ext cx="7620000" cy="359410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What Is Mental Health?</a:t>
            </a:r>
            <a:r>
              <a:rPr lang="en-US" sz="2400" b="1">
                <a:solidFill>
                  <a:schemeClr val="bg1"/>
                </a:solidFill>
              </a:rPr>
              <a:t> </a:t>
            </a:r>
            <a:r>
              <a:rPr lang="en-US" sz="2400">
                <a:solidFill>
                  <a:schemeClr val="bg1"/>
                </a:solidFill>
              </a:rPr>
              <a:t>Mental health is the way you cope with the demands of daily life.</a:t>
            </a:r>
            <a:endParaRPr lang="en-US" sz="2400" b="1">
              <a:solidFill>
                <a:schemeClr val="bg1"/>
              </a:solidFill>
            </a:endParaRPr>
          </a:p>
          <a:p>
            <a:pPr marL="457200" indent="-457200">
              <a:buClr>
                <a:srgbClr val="FFCC00"/>
              </a:buClr>
              <a:buFontTx/>
              <a:buChar char="•"/>
            </a:pPr>
            <a:endParaRPr lang="en-US" sz="2400" b="1">
              <a:solidFill>
                <a:schemeClr val="bg1"/>
              </a:solidFill>
            </a:endParaRPr>
          </a:p>
          <a:p>
            <a:pPr marL="457200" indent="-457200">
              <a:buClr>
                <a:srgbClr val="FFCC00"/>
              </a:buClr>
              <a:buFontTx/>
              <a:buChar char="•"/>
            </a:pPr>
            <a:r>
              <a:rPr lang="en-US" sz="2400" b="1">
                <a:solidFill>
                  <a:srgbClr val="FFCC00"/>
                </a:solidFill>
              </a:rPr>
              <a:t>Good Mental Health</a:t>
            </a:r>
            <a:r>
              <a:rPr lang="en-US" sz="2400" b="1">
                <a:solidFill>
                  <a:schemeClr val="bg1"/>
                </a:solidFill>
              </a:rPr>
              <a:t> </a:t>
            </a:r>
            <a:r>
              <a:rPr lang="en-US" sz="2400">
                <a:solidFill>
                  <a:schemeClr val="bg1"/>
                </a:solidFill>
              </a:rPr>
              <a:t>Having good mental health means that you can:</a:t>
            </a:r>
          </a:p>
          <a:p>
            <a:pPr marL="457200" indent="-457200">
              <a:lnSpc>
                <a:spcPct val="60000"/>
              </a:lnSpc>
              <a:buClr>
                <a:srgbClr val="FFCC00"/>
              </a:buClr>
              <a:buFontTx/>
              <a:buChar char="•"/>
            </a:pPr>
            <a:endParaRPr lang="en-US" sz="2400" b="1">
              <a:solidFill>
                <a:schemeClr val="bg1"/>
              </a:solidFill>
            </a:endParaRPr>
          </a:p>
          <a:p>
            <a:pPr marL="914400" lvl="1" indent="-457200">
              <a:buClr>
                <a:srgbClr val="FFCC00"/>
              </a:buClr>
              <a:buFontTx/>
              <a:buAutoNum type="arabicPeriod"/>
            </a:pPr>
            <a:r>
              <a:rPr lang="en-US" sz="2400">
                <a:solidFill>
                  <a:schemeClr val="bg1"/>
                </a:solidFill>
              </a:rPr>
              <a:t>solve problems with little trouble</a:t>
            </a:r>
          </a:p>
          <a:p>
            <a:pPr marL="914400" lvl="1" indent="-457200">
              <a:buClr>
                <a:srgbClr val="FFCC00"/>
              </a:buClr>
              <a:buFontTx/>
              <a:buAutoNum type="arabicPeriod"/>
            </a:pPr>
            <a:r>
              <a:rPr lang="en-US" sz="2400">
                <a:solidFill>
                  <a:schemeClr val="bg1"/>
                </a:solidFill>
              </a:rPr>
              <a:t>be open to new ideas</a:t>
            </a:r>
          </a:p>
          <a:p>
            <a:pPr marL="914400" lvl="1" indent="-457200">
              <a:buClr>
                <a:srgbClr val="FFCC00"/>
              </a:buClr>
              <a:buFontTx/>
              <a:buAutoNum type="arabicPeriod"/>
            </a:pPr>
            <a:r>
              <a:rPr lang="en-US" sz="2400">
                <a:solidFill>
                  <a:schemeClr val="bg1"/>
                </a:solidFill>
              </a:rPr>
              <a:t>adjust to change</a:t>
            </a:r>
          </a:p>
          <a:p>
            <a:pPr marL="914400" lvl="1" indent="-457200">
              <a:buClr>
                <a:srgbClr val="FFCC00"/>
              </a:buClr>
              <a:buFontTx/>
              <a:buAutoNum type="arabicPeriod"/>
            </a:pPr>
            <a:endParaRPr lang="en-US" sz="2400">
              <a:solidFill>
                <a:schemeClr val="bg1"/>
              </a:solidFill>
            </a:endParaRPr>
          </a:p>
        </p:txBody>
      </p:sp>
      <p:sp>
        <p:nvSpPr>
          <p:cNvPr id="173069"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30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3068">
                                            <p:txEl>
                                              <p:pRg st="6" end="6"/>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73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75114"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Lesson 1 </a:t>
            </a:r>
            <a:r>
              <a:rPr lang="en-US" sz="2000" b="1">
                <a:solidFill>
                  <a:schemeClr val="bg1"/>
                </a:solidFill>
              </a:rPr>
              <a:t>What Is Health?</a:t>
            </a:r>
          </a:p>
        </p:txBody>
      </p:sp>
      <p:sp>
        <p:nvSpPr>
          <p:cNvPr id="175115" name="Rectangle 11"/>
          <p:cNvSpPr>
            <a:spLocks noChangeArrowheads="1"/>
          </p:cNvSpPr>
          <p:nvPr/>
        </p:nvSpPr>
        <p:spPr bwMode="auto">
          <a:xfrm>
            <a:off x="762000" y="137477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Your Social Health</a:t>
            </a:r>
            <a:endParaRPr lang="en-US" sz="2800">
              <a:solidFill>
                <a:srgbClr val="FFCC00"/>
              </a:solidFill>
            </a:endParaRPr>
          </a:p>
        </p:txBody>
      </p:sp>
      <p:sp>
        <p:nvSpPr>
          <p:cNvPr id="175116" name="Rectangle 12"/>
          <p:cNvSpPr>
            <a:spLocks noChangeArrowheads="1"/>
          </p:cNvSpPr>
          <p:nvPr/>
        </p:nvSpPr>
        <p:spPr bwMode="auto">
          <a:xfrm>
            <a:off x="762000" y="2057400"/>
            <a:ext cx="7620000" cy="819150"/>
          </a:xfrm>
          <a:prstGeom prst="rect">
            <a:avLst/>
          </a:prstGeom>
          <a:noFill/>
          <a:ln w="12700">
            <a:noFill/>
            <a:miter lim="800000"/>
            <a:headEnd/>
            <a:tailEnd/>
          </a:ln>
          <a:effectLst/>
        </p:spPr>
        <p:txBody>
          <a:bodyPr lIns="90487" tIns="44450" rIns="90487" bIns="44450">
            <a:spAutoFit/>
          </a:bodyPr>
          <a:lstStyle/>
          <a:p>
            <a:pPr marL="457200" indent="-457200">
              <a:buClr>
                <a:srgbClr val="FFCC00"/>
              </a:buClr>
              <a:buFontTx/>
              <a:buChar char="•"/>
            </a:pPr>
            <a:r>
              <a:rPr lang="en-US" sz="2400" b="1">
                <a:solidFill>
                  <a:srgbClr val="FFCC00"/>
                </a:solidFill>
              </a:rPr>
              <a:t>What Is Social Health?</a:t>
            </a:r>
            <a:r>
              <a:rPr lang="en-US" sz="2400" b="1">
                <a:solidFill>
                  <a:schemeClr val="bg1"/>
                </a:solidFill>
              </a:rPr>
              <a:t> </a:t>
            </a:r>
            <a:r>
              <a:rPr lang="en-US" sz="2400">
                <a:solidFill>
                  <a:schemeClr val="bg1"/>
                </a:solidFill>
              </a:rPr>
              <a:t>The way you interact with other people describes your social health.</a:t>
            </a:r>
            <a:endParaRPr lang="en-US" sz="2400" b="1">
              <a:solidFill>
                <a:schemeClr val="bg1"/>
              </a:solidFill>
            </a:endParaRPr>
          </a:p>
        </p:txBody>
      </p:sp>
      <p:sp>
        <p:nvSpPr>
          <p:cNvPr id="175117" name="Rectangle 13"/>
          <p:cNvSpPr>
            <a:spLocks noChangeArrowheads="1"/>
          </p:cNvSpPr>
          <p:nvPr/>
        </p:nvSpPr>
        <p:spPr bwMode="auto">
          <a:xfrm>
            <a:off x="1120775" y="152400"/>
            <a:ext cx="1868488" cy="579438"/>
          </a:xfrm>
          <a:prstGeom prst="rect">
            <a:avLst/>
          </a:prstGeom>
          <a:noFill/>
          <a:ln w="12700">
            <a:noFill/>
            <a:miter lim="800000"/>
            <a:headEnd/>
            <a:tailEnd/>
          </a:ln>
          <a:effectLst/>
        </p:spPr>
        <p:txBody>
          <a:bodyPr wrap="none">
            <a:spAutoFit/>
          </a:bodyPr>
          <a:lstStyle/>
          <a:p>
            <a:pPr algn="ctr"/>
            <a:r>
              <a:rPr lang="en-US" sz="2800" b="1">
                <a:solidFill>
                  <a:schemeClr val="bg1"/>
                </a:solidFill>
              </a:rPr>
              <a:t>Chapter</a:t>
            </a:r>
            <a:r>
              <a:rPr lang="en-US" sz="3200" b="1">
                <a:solidFill>
                  <a:schemeClr val="bg1"/>
                </a:solidFill>
              </a:rPr>
              <a:t> 1</a:t>
            </a:r>
            <a:endParaRPr lang="en-US" sz="28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75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6"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3207</Words>
  <Application>Microsoft Office PowerPoint</Application>
  <PresentationFormat>On-screen Show (4:3)</PresentationFormat>
  <Paragraphs>542</Paragraphs>
  <Slides>36</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36</vt:i4>
      </vt:variant>
      <vt:variant>
        <vt:lpstr>Custom Shows</vt:lpstr>
      </vt:variant>
      <vt:variant>
        <vt:i4>12</vt:i4>
      </vt:variant>
    </vt:vector>
  </HeadingPairs>
  <TitlesOfParts>
    <vt:vector size="52" baseType="lpstr">
      <vt:lpstr>Times</vt:lpstr>
      <vt:lpstr>Arial</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Transparencies</vt:lpstr>
      <vt:lpstr>Bellringers</vt:lpstr>
      <vt:lpstr>Chapter Presentation</vt:lpstr>
      <vt:lpstr>Image and Activity Bank</vt:lpstr>
      <vt:lpstr>Chapter Menu</vt:lpstr>
      <vt:lpstr>Quotes</vt:lpstr>
      <vt:lpstr>Lesson 1</vt:lpstr>
      <vt:lpstr>Lesson 2</vt:lpstr>
      <vt:lpstr>Lesson 3</vt:lpstr>
      <vt:lpstr>Lesson 4</vt:lpstr>
      <vt:lpstr>Brainfood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RES Young</cp:lastModifiedBy>
  <cp:revision>173</cp:revision>
  <cp:lastPrinted>2004-02-20T14:12:55Z</cp:lastPrinted>
  <dcterms:modified xsi:type="dcterms:W3CDTF">2011-09-30T06:32:04Z</dcterms:modified>
</cp:coreProperties>
</file>